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handoutMasterIdLst>
    <p:handoutMasterId r:id="rId33"/>
  </p:handoutMasterIdLst>
  <p:sldIdLst>
    <p:sldId id="256" r:id="rId2"/>
    <p:sldId id="265" r:id="rId3"/>
    <p:sldId id="263" r:id="rId4"/>
    <p:sldId id="257" r:id="rId5"/>
    <p:sldId id="266" r:id="rId6"/>
    <p:sldId id="264" r:id="rId7"/>
    <p:sldId id="285" r:id="rId8"/>
    <p:sldId id="258" r:id="rId9"/>
    <p:sldId id="259" r:id="rId10"/>
    <p:sldId id="260" r:id="rId11"/>
    <p:sldId id="261" r:id="rId12"/>
    <p:sldId id="262" r:id="rId13"/>
    <p:sldId id="267" r:id="rId14"/>
    <p:sldId id="269" r:id="rId15"/>
    <p:sldId id="268" r:id="rId16"/>
    <p:sldId id="270" r:id="rId17"/>
    <p:sldId id="284" r:id="rId18"/>
    <p:sldId id="286" r:id="rId19"/>
    <p:sldId id="287" r:id="rId20"/>
    <p:sldId id="271" r:id="rId21"/>
    <p:sldId id="273" r:id="rId22"/>
    <p:sldId id="274" r:id="rId23"/>
    <p:sldId id="275" r:id="rId24"/>
    <p:sldId id="276" r:id="rId25"/>
    <p:sldId id="277" r:id="rId26"/>
    <p:sldId id="283" r:id="rId27"/>
    <p:sldId id="278" r:id="rId28"/>
    <p:sldId id="279" r:id="rId29"/>
    <p:sldId id="281" r:id="rId30"/>
    <p:sldId id="282"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4" d="100"/>
          <a:sy n="74" d="100"/>
        </p:scale>
        <p:origin x="5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a:p>
        </p:txBody>
      </p:sp>
      <p:sp>
        <p:nvSpPr>
          <p:cNvPr id="3" name="Date Placeholder 2"/>
          <p:cNvSpPr>
            <a:spLocks noGrp="1"/>
          </p:cNvSpPr>
          <p:nvPr>
            <p:ph type="dt" sz="quarter" idx="1"/>
          </p:nvPr>
        </p:nvSpPr>
        <p:spPr>
          <a:xfrm>
            <a:off x="3970576" y="0"/>
            <a:ext cx="3038258" cy="465292"/>
          </a:xfrm>
          <a:prstGeom prst="rect">
            <a:avLst/>
          </a:prstGeom>
        </p:spPr>
        <p:txBody>
          <a:bodyPr vert="horz" lIns="90416" tIns="45208" rIns="90416" bIns="45208" rtlCol="0"/>
          <a:lstStyle>
            <a:lvl1pPr algn="r">
              <a:defRPr sz="1200"/>
            </a:lvl1pPr>
          </a:lstStyle>
          <a:p>
            <a:fld id="{FF06617E-FA06-446B-84D3-ECB5905C66D3}" type="datetimeFigureOut">
              <a:rPr lang="en-US" smtClean="0"/>
              <a:t>1/16/2018</a:t>
            </a:fld>
            <a:endParaRPr lang="en-US"/>
          </a:p>
        </p:txBody>
      </p:sp>
      <p:sp>
        <p:nvSpPr>
          <p:cNvPr id="4" name="Footer Placeholder 3"/>
          <p:cNvSpPr>
            <a:spLocks noGrp="1"/>
          </p:cNvSpPr>
          <p:nvPr>
            <p:ph type="ftr" sz="quarter" idx="2"/>
          </p:nvPr>
        </p:nvSpPr>
        <p:spPr>
          <a:xfrm>
            <a:off x="1" y="8831108"/>
            <a:ext cx="3038258" cy="465292"/>
          </a:xfrm>
          <a:prstGeom prst="rect">
            <a:avLst/>
          </a:prstGeom>
        </p:spPr>
        <p:txBody>
          <a:bodyPr vert="horz" lIns="90416" tIns="45208" rIns="90416" bIns="45208" rtlCol="0" anchor="b"/>
          <a:lstStyle>
            <a:lvl1pPr algn="l">
              <a:defRPr sz="1200"/>
            </a:lvl1pPr>
          </a:lstStyle>
          <a:p>
            <a:endParaRPr lang="en-US"/>
          </a:p>
        </p:txBody>
      </p:sp>
      <p:sp>
        <p:nvSpPr>
          <p:cNvPr id="5" name="Slide Number Placeholder 4"/>
          <p:cNvSpPr>
            <a:spLocks noGrp="1"/>
          </p:cNvSpPr>
          <p:nvPr>
            <p:ph type="sldNum" sz="quarter" idx="3"/>
          </p:nvPr>
        </p:nvSpPr>
        <p:spPr>
          <a:xfrm>
            <a:off x="3970576" y="8831108"/>
            <a:ext cx="3038258" cy="465292"/>
          </a:xfrm>
          <a:prstGeom prst="rect">
            <a:avLst/>
          </a:prstGeom>
        </p:spPr>
        <p:txBody>
          <a:bodyPr vert="horz" lIns="90416" tIns="45208" rIns="90416" bIns="45208" rtlCol="0" anchor="b"/>
          <a:lstStyle>
            <a:lvl1pPr algn="r">
              <a:defRPr sz="1200"/>
            </a:lvl1pPr>
          </a:lstStyle>
          <a:p>
            <a:fld id="{FF3EE9C0-F48B-4A2C-9E5D-5DE35104FF20}" type="slidenum">
              <a:rPr lang="en-US" smtClean="0"/>
              <a:t>‹#›</a:t>
            </a:fld>
            <a:endParaRPr lang="en-US"/>
          </a:p>
        </p:txBody>
      </p:sp>
    </p:spTree>
    <p:extLst>
      <p:ext uri="{BB962C8B-B14F-4D97-AF65-F5344CB8AC3E}">
        <p14:creationId xmlns:p14="http://schemas.microsoft.com/office/powerpoint/2010/main" val="4185172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0F5ADE2-DD5E-459D-BD28-A4EE4F2F6A5B}" type="datetimeFigureOut">
              <a:rPr lang="en-US" smtClean="0"/>
              <a:t>1/17/2018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B5F7E16-FE48-4CE9-A18D-750D121C041E}" type="slidenum">
              <a:rPr lang="en-US" smtClean="0"/>
              <a:t>‹#›</a:t>
            </a:fld>
            <a:endParaRPr lang="en-US"/>
          </a:p>
        </p:txBody>
      </p:sp>
    </p:spTree>
    <p:extLst>
      <p:ext uri="{BB962C8B-B14F-4D97-AF65-F5344CB8AC3E}">
        <p14:creationId xmlns:p14="http://schemas.microsoft.com/office/powerpoint/2010/main" val="1983974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BFE75B-D6E1-47D1-84AD-7CEA7CDE316B}" type="slidenum">
              <a:rPr lang="en-US" altLang="en-US"/>
              <a:pPr>
                <a:spcBef>
                  <a:spcPct val="0"/>
                </a:spcBef>
              </a:pPr>
              <a:t>18</a:t>
            </a:fld>
            <a:endParaRPr lang="en-US" altLang="en-US"/>
          </a:p>
        </p:txBody>
      </p:sp>
    </p:spTree>
    <p:extLst>
      <p:ext uri="{BB962C8B-B14F-4D97-AF65-F5344CB8AC3E}">
        <p14:creationId xmlns:p14="http://schemas.microsoft.com/office/powerpoint/2010/main" val="365018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1/15/2018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1/15/2018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1/15/2018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1/15/2018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1/15/2018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cOwPaC3ZaQQ"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Read Poetry?</a:t>
            </a:r>
            <a:endParaRPr lang="en-US" dirty="0"/>
          </a:p>
        </p:txBody>
      </p:sp>
    </p:spTree>
    <p:extLst>
      <p:ext uri="{BB962C8B-B14F-4D97-AF65-F5344CB8AC3E}">
        <p14:creationId xmlns:p14="http://schemas.microsoft.com/office/powerpoint/2010/main" val="498870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631065"/>
            <a:ext cx="9601200" cy="5821250"/>
          </a:xfrm>
        </p:spPr>
        <p:txBody>
          <a:bodyPr>
            <a:normAutofit/>
          </a:bodyPr>
          <a:lstStyle/>
          <a:p>
            <a:pPr marL="0" indent="0" algn="ctr">
              <a:buNone/>
            </a:pPr>
            <a:r>
              <a:rPr lang="en-US" sz="3600" dirty="0" smtClean="0"/>
              <a:t>The reader sees</a:t>
            </a:r>
          </a:p>
          <a:p>
            <a:pPr marL="0" indent="0" algn="ctr">
              <a:buNone/>
            </a:pPr>
            <a:r>
              <a:rPr lang="en-US" sz="3600" dirty="0" smtClean="0"/>
              <a:t>With new eyes, the poet’s great</a:t>
            </a:r>
          </a:p>
          <a:p>
            <a:pPr marL="0" indent="0" algn="ctr">
              <a:buNone/>
            </a:pPr>
            <a:r>
              <a:rPr lang="en-US" sz="3600" dirty="0"/>
              <a:t>t</a:t>
            </a:r>
            <a:r>
              <a:rPr lang="en-US" sz="3600" dirty="0" smtClean="0"/>
              <a:t>heme!</a:t>
            </a:r>
          </a:p>
          <a:p>
            <a:pPr marL="0" indent="0" algn="ctr">
              <a:buNone/>
            </a:pPr>
            <a:r>
              <a:rPr lang="en-US" sz="3600" dirty="0" smtClean="0"/>
              <a:t>That all is one and one is all</a:t>
            </a:r>
          </a:p>
          <a:p>
            <a:pPr marL="0" indent="0" algn="ctr">
              <a:buNone/>
            </a:pPr>
            <a:r>
              <a:rPr lang="en-US" sz="3600" dirty="0" smtClean="0"/>
              <a:t>He sees the irony supreme</a:t>
            </a:r>
          </a:p>
          <a:p>
            <a:pPr marL="0" indent="0" algn="ctr">
              <a:buNone/>
            </a:pPr>
            <a:r>
              <a:rPr lang="en-US" sz="3600" dirty="0" smtClean="0"/>
              <a:t>His sense intrigued, his mind in thrall.</a:t>
            </a:r>
          </a:p>
          <a:p>
            <a:pPr marL="0" indent="0" algn="ctr">
              <a:buNone/>
            </a:pPr>
            <a:r>
              <a:rPr lang="en-US" sz="3600" dirty="0" smtClean="0"/>
              <a:t>Why poetry?</a:t>
            </a:r>
          </a:p>
          <a:p>
            <a:pPr marL="0" indent="0" algn="ctr">
              <a:buNone/>
            </a:pPr>
            <a:endParaRPr lang="en-US" sz="3600" dirty="0"/>
          </a:p>
        </p:txBody>
      </p:sp>
    </p:spTree>
    <p:extLst>
      <p:ext uri="{BB962C8B-B14F-4D97-AF65-F5344CB8AC3E}">
        <p14:creationId xmlns:p14="http://schemas.microsoft.com/office/powerpoint/2010/main" val="2145668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540912"/>
            <a:ext cx="9601200" cy="5782615"/>
          </a:xfrm>
        </p:spPr>
        <p:txBody>
          <a:bodyPr>
            <a:normAutofit/>
          </a:bodyPr>
          <a:lstStyle/>
          <a:p>
            <a:pPr marL="0" indent="0" algn="ctr">
              <a:buNone/>
            </a:pPr>
            <a:endParaRPr lang="en-US" sz="3600" dirty="0" smtClean="0"/>
          </a:p>
          <a:p>
            <a:pPr marL="0" indent="0" algn="ctr">
              <a:buNone/>
            </a:pPr>
            <a:r>
              <a:rPr lang="en-US" sz="3600" dirty="0" smtClean="0"/>
              <a:t>The adult sees </a:t>
            </a:r>
          </a:p>
          <a:p>
            <a:pPr marL="0" indent="0" algn="ctr">
              <a:buNone/>
            </a:pPr>
            <a:r>
              <a:rPr lang="en-US" sz="3600" dirty="0" smtClean="0"/>
              <a:t>Life’s random madness dance</a:t>
            </a:r>
          </a:p>
          <a:p>
            <a:pPr marL="0" indent="0" algn="ctr">
              <a:buNone/>
            </a:pPr>
            <a:r>
              <a:rPr lang="en-US" sz="3600" dirty="0" smtClean="0"/>
              <a:t>With ironic beauty, and smirks</a:t>
            </a:r>
          </a:p>
          <a:p>
            <a:pPr marL="0" indent="0" algn="ctr">
              <a:buNone/>
            </a:pPr>
            <a:r>
              <a:rPr lang="en-US" sz="3600" dirty="0" smtClean="0"/>
              <a:t>“Voltaire would’ve loved that.”</a:t>
            </a:r>
          </a:p>
          <a:p>
            <a:pPr marL="0" indent="0" algn="ctr">
              <a:buNone/>
            </a:pPr>
            <a:r>
              <a:rPr lang="en-US" sz="3600" dirty="0" smtClean="0"/>
              <a:t>His wins and losses, merely quirks.</a:t>
            </a:r>
          </a:p>
          <a:p>
            <a:pPr marL="0" indent="0" algn="ctr">
              <a:buNone/>
            </a:pPr>
            <a:r>
              <a:rPr lang="en-US" sz="3600" dirty="0" smtClean="0"/>
              <a:t>Why poetry?</a:t>
            </a:r>
            <a:endParaRPr lang="en-US" sz="3600" dirty="0"/>
          </a:p>
        </p:txBody>
      </p:sp>
    </p:spTree>
    <p:extLst>
      <p:ext uri="{BB962C8B-B14F-4D97-AF65-F5344CB8AC3E}">
        <p14:creationId xmlns:p14="http://schemas.microsoft.com/office/powerpoint/2010/main" val="3340705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708338"/>
            <a:ext cx="9601200" cy="5692462"/>
          </a:xfrm>
        </p:spPr>
        <p:txBody>
          <a:bodyPr>
            <a:normAutofit/>
          </a:bodyPr>
          <a:lstStyle/>
          <a:p>
            <a:pPr marL="0" indent="0" algn="ctr">
              <a:buNone/>
            </a:pPr>
            <a:r>
              <a:rPr lang="en-US" sz="3600" dirty="0" smtClean="0"/>
              <a:t>The old man writes,</a:t>
            </a:r>
          </a:p>
          <a:p>
            <a:pPr marL="0" indent="0" algn="ctr">
              <a:buNone/>
            </a:pPr>
            <a:r>
              <a:rPr lang="en-US" sz="3600" dirty="0" smtClean="0"/>
              <a:t>His life inferred on a page</a:t>
            </a:r>
          </a:p>
          <a:p>
            <a:pPr marL="0" indent="0" algn="ctr">
              <a:buNone/>
            </a:pPr>
            <a:r>
              <a:rPr lang="en-US" sz="3600" dirty="0" smtClean="0"/>
              <a:t>The joys, the triumph of the soul</a:t>
            </a:r>
          </a:p>
          <a:p>
            <a:pPr marL="0" indent="0" algn="ctr">
              <a:buNone/>
            </a:pPr>
            <a:r>
              <a:rPr lang="en-US" sz="3600" dirty="0" smtClean="0"/>
              <a:t>The knowing, the reward of age.</a:t>
            </a:r>
          </a:p>
          <a:p>
            <a:pPr marL="0" indent="0" algn="ctr">
              <a:buNone/>
            </a:pPr>
            <a:r>
              <a:rPr lang="en-US" sz="3600" dirty="0" smtClean="0"/>
              <a:t>His grandson sighs, his young </a:t>
            </a:r>
          </a:p>
          <a:p>
            <a:pPr marL="0" indent="0" algn="ctr">
              <a:buNone/>
            </a:pPr>
            <a:r>
              <a:rPr lang="en-US" sz="3600" dirty="0"/>
              <a:t>e</a:t>
            </a:r>
            <a:r>
              <a:rPr lang="en-US" sz="3600" dirty="0" smtClean="0"/>
              <a:t>yes roll</a:t>
            </a:r>
          </a:p>
          <a:p>
            <a:pPr marL="0" indent="0" algn="ctr">
              <a:buNone/>
            </a:pPr>
            <a:r>
              <a:rPr lang="en-US" sz="3600" dirty="0" smtClean="0"/>
              <a:t>“Why poetry?”</a:t>
            </a:r>
          </a:p>
          <a:p>
            <a:pPr marL="0" indent="0" algn="ctr">
              <a:buNone/>
            </a:pPr>
            <a:endParaRPr lang="en-US" sz="3600" dirty="0" smtClean="0"/>
          </a:p>
        </p:txBody>
      </p:sp>
    </p:spTree>
    <p:extLst>
      <p:ext uri="{BB962C8B-B14F-4D97-AF65-F5344CB8AC3E}">
        <p14:creationId xmlns:p14="http://schemas.microsoft.com/office/powerpoint/2010/main" val="3702557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Popular Types of Poetry</a:t>
            </a:r>
            <a:endParaRPr lang="en-US" b="1" dirty="0"/>
          </a:p>
        </p:txBody>
      </p:sp>
      <p:sp>
        <p:nvSpPr>
          <p:cNvPr id="3" name="Content Placeholder 2"/>
          <p:cNvSpPr>
            <a:spLocks noGrp="1"/>
          </p:cNvSpPr>
          <p:nvPr>
            <p:ph idx="1"/>
          </p:nvPr>
        </p:nvSpPr>
        <p:spPr>
          <a:xfrm>
            <a:off x="1043189" y="2285999"/>
            <a:ext cx="10792495" cy="4359499"/>
          </a:xfrm>
        </p:spPr>
        <p:txBody>
          <a:bodyPr/>
          <a:lstStyle/>
          <a:p>
            <a:r>
              <a:rPr lang="en-US" sz="2800" dirty="0" smtClean="0"/>
              <a:t>Sonnet                            Free Verse                                  Ode</a:t>
            </a:r>
          </a:p>
          <a:p>
            <a:r>
              <a:rPr lang="en-US" sz="2800" dirty="0" smtClean="0"/>
              <a:t>Limerick                          Blank Verse                                Found poem</a:t>
            </a:r>
          </a:p>
          <a:p>
            <a:r>
              <a:rPr lang="en-US" sz="2800" dirty="0" smtClean="0"/>
              <a:t>Lyric                                 Acrostic                                       Narrative</a:t>
            </a:r>
          </a:p>
          <a:p>
            <a:r>
              <a:rPr lang="en-US" sz="2800" dirty="0" smtClean="0"/>
              <a:t>Ballad                              </a:t>
            </a:r>
            <a:r>
              <a:rPr lang="en-US" sz="2800" dirty="0" err="1" smtClean="0"/>
              <a:t>Biopoem</a:t>
            </a:r>
            <a:r>
              <a:rPr lang="en-US" sz="2800" dirty="0" smtClean="0"/>
              <a:t>                                      Sonnet</a:t>
            </a:r>
          </a:p>
          <a:p>
            <a:r>
              <a:rPr lang="en-US" sz="2800" dirty="0" smtClean="0"/>
              <a:t>Haiku                               Concrete                                      Epic</a:t>
            </a:r>
          </a:p>
          <a:p>
            <a:r>
              <a:rPr lang="en-US" sz="2800" dirty="0" smtClean="0"/>
              <a:t>Tanka                               Epitaph</a:t>
            </a:r>
          </a:p>
          <a:p>
            <a:r>
              <a:rPr lang="en-US" sz="2800" dirty="0" err="1" smtClean="0"/>
              <a:t>Cinquain</a:t>
            </a:r>
            <a:r>
              <a:rPr lang="en-US" sz="2800" dirty="0" smtClean="0"/>
              <a:t>                          Catalogue (List)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825046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81200" y="381000"/>
            <a:ext cx="4040188" cy="914400"/>
          </a:xfrm>
        </p:spPr>
        <p:txBody>
          <a:bodyPr rtlCol="0">
            <a:normAutofit/>
          </a:bodyPr>
          <a:lstStyle/>
          <a:p>
            <a:pPr algn="ctr">
              <a:defRPr/>
            </a:pPr>
            <a:r>
              <a:rPr lang="en-US" sz="5400" dirty="0">
                <a:solidFill>
                  <a:schemeClr val="tx1">
                    <a:lumMod val="85000"/>
                    <a:lumOff val="15000"/>
                  </a:schemeClr>
                </a:solidFill>
              </a:rPr>
              <a:t>Free Verse</a:t>
            </a:r>
          </a:p>
        </p:txBody>
      </p:sp>
      <p:sp>
        <p:nvSpPr>
          <p:cNvPr id="4" name="Content Placeholder 3"/>
          <p:cNvSpPr>
            <a:spLocks noGrp="1"/>
          </p:cNvSpPr>
          <p:nvPr>
            <p:ph sz="half" idx="2"/>
          </p:nvPr>
        </p:nvSpPr>
        <p:spPr>
          <a:xfrm>
            <a:off x="1752600" y="1295401"/>
            <a:ext cx="4268788" cy="4830763"/>
          </a:xfrm>
        </p:spPr>
        <p:txBody>
          <a:bodyPr rtlCol="0">
            <a:normAutofit/>
          </a:bodyPr>
          <a:lstStyle/>
          <a:p>
            <a:pPr>
              <a:spcAft>
                <a:spcPts val="0"/>
              </a:spcAft>
              <a:defRPr/>
            </a:pPr>
            <a:r>
              <a:rPr lang="en-US" dirty="0" smtClean="0">
                <a:solidFill>
                  <a:schemeClr val="tx1">
                    <a:lumMod val="85000"/>
                    <a:lumOff val="15000"/>
                  </a:schemeClr>
                </a:solidFill>
              </a:rPr>
              <a:t>Free Verse is an irregular form of poetry free of traditional rules of fixed meter or rhyme. </a:t>
            </a:r>
          </a:p>
          <a:p>
            <a:pPr>
              <a:spcAft>
                <a:spcPts val="0"/>
              </a:spcAft>
              <a:defRPr/>
            </a:pPr>
            <a:endParaRPr lang="en-US" dirty="0" smtClean="0">
              <a:solidFill>
                <a:schemeClr val="tx1">
                  <a:lumMod val="85000"/>
                  <a:lumOff val="15000"/>
                </a:schemeClr>
              </a:solidFill>
            </a:endParaRPr>
          </a:p>
          <a:p>
            <a:pPr>
              <a:spcAft>
                <a:spcPts val="0"/>
              </a:spcAft>
              <a:defRPr/>
            </a:pPr>
            <a:r>
              <a:rPr lang="en-US" dirty="0" smtClean="0">
                <a:solidFill>
                  <a:schemeClr val="tx1">
                    <a:lumMod val="85000"/>
                    <a:lumOff val="15000"/>
                  </a:schemeClr>
                </a:solidFill>
              </a:rPr>
              <a:t>In moving from line to line, the poet's main consideration is where to insert line breaks. Some ways of doing this include breaking the line where there is a natural pause or at a point of suspense for the reader.</a:t>
            </a:r>
          </a:p>
        </p:txBody>
      </p:sp>
      <p:sp>
        <p:nvSpPr>
          <p:cNvPr id="5" name="Text Placeholder 4"/>
          <p:cNvSpPr>
            <a:spLocks noGrp="1"/>
          </p:cNvSpPr>
          <p:nvPr>
            <p:ph type="body" sz="quarter" idx="3"/>
          </p:nvPr>
        </p:nvSpPr>
        <p:spPr>
          <a:xfrm>
            <a:off x="6169026" y="381000"/>
            <a:ext cx="4041775" cy="685800"/>
          </a:xfrm>
        </p:spPr>
        <p:txBody>
          <a:bodyPr rtlCol="0">
            <a:normAutofit/>
          </a:bodyPr>
          <a:lstStyle/>
          <a:p>
            <a:pPr algn="ctr">
              <a:defRPr/>
            </a:pPr>
            <a:r>
              <a:rPr lang="en-US" sz="3600" dirty="0">
                <a:solidFill>
                  <a:schemeClr val="tx1">
                    <a:lumMod val="85000"/>
                    <a:lumOff val="15000"/>
                  </a:schemeClr>
                </a:solidFill>
              </a:rPr>
              <a:t>Example</a:t>
            </a:r>
          </a:p>
        </p:txBody>
      </p:sp>
      <p:sp>
        <p:nvSpPr>
          <p:cNvPr id="6" name="Content Placeholder 5"/>
          <p:cNvSpPr>
            <a:spLocks noGrp="1"/>
          </p:cNvSpPr>
          <p:nvPr>
            <p:ph sz="quarter" idx="4"/>
          </p:nvPr>
        </p:nvSpPr>
        <p:spPr>
          <a:xfrm>
            <a:off x="6019800" y="1295400"/>
            <a:ext cx="4419600" cy="5334000"/>
          </a:xfrm>
        </p:spPr>
        <p:txBody>
          <a:bodyPr rtlCol="0">
            <a:normAutofit fontScale="92500" lnSpcReduction="20000"/>
          </a:bodyPr>
          <a:lstStyle/>
          <a:p>
            <a:pPr>
              <a:spcAft>
                <a:spcPts val="0"/>
              </a:spcAft>
              <a:defRPr/>
            </a:pPr>
            <a:r>
              <a:rPr lang="en-US" b="1" i="1" dirty="0" smtClean="0">
                <a:solidFill>
                  <a:schemeClr val="tx1">
                    <a:lumMod val="85000"/>
                    <a:lumOff val="15000"/>
                  </a:schemeClr>
                </a:solidFill>
              </a:rPr>
              <a:t>Those Winter Sundays</a:t>
            </a:r>
            <a:r>
              <a:rPr lang="en-US" b="1" dirty="0" smtClean="0">
                <a:solidFill>
                  <a:schemeClr val="tx1">
                    <a:lumMod val="85000"/>
                    <a:lumOff val="15000"/>
                  </a:schemeClr>
                </a:solidFill>
              </a:rPr>
              <a:t> </a:t>
            </a:r>
            <a:br>
              <a:rPr lang="en-US" b="1" dirty="0" smtClean="0">
                <a:solidFill>
                  <a:schemeClr val="tx1">
                    <a:lumMod val="85000"/>
                    <a:lumOff val="15000"/>
                  </a:schemeClr>
                </a:solidFill>
              </a:rPr>
            </a:br>
            <a:r>
              <a:rPr lang="en-US" dirty="0" smtClean="0">
                <a:solidFill>
                  <a:schemeClr val="tx1">
                    <a:lumMod val="85000"/>
                    <a:lumOff val="15000"/>
                  </a:schemeClr>
                </a:solidFill>
              </a:rPr>
              <a:t>by Robert Hayden</a:t>
            </a:r>
            <a:br>
              <a:rPr lang="en-US" dirty="0" smtClean="0">
                <a:solidFill>
                  <a:schemeClr val="tx1">
                    <a:lumMod val="85000"/>
                    <a:lumOff val="15000"/>
                  </a:schemeClr>
                </a:solidFill>
              </a:rPr>
            </a:br>
            <a:r>
              <a:rPr lang="en-US" dirty="0" smtClean="0">
                <a:solidFill>
                  <a:schemeClr val="tx1">
                    <a:lumMod val="85000"/>
                    <a:lumOff val="15000"/>
                  </a:schemeClr>
                </a:solidFill>
              </a:rPr>
              <a:t/>
            </a:r>
            <a:br>
              <a:rPr lang="en-US" dirty="0" smtClean="0">
                <a:solidFill>
                  <a:schemeClr val="tx1">
                    <a:lumMod val="85000"/>
                    <a:lumOff val="15000"/>
                  </a:schemeClr>
                </a:solidFill>
              </a:rPr>
            </a:br>
            <a:r>
              <a:rPr lang="en-US" dirty="0" smtClean="0">
                <a:solidFill>
                  <a:schemeClr val="tx1">
                    <a:lumMod val="85000"/>
                    <a:lumOff val="15000"/>
                  </a:schemeClr>
                </a:solidFill>
              </a:rPr>
              <a:t>Sundays too my father got up early</a:t>
            </a:r>
            <a:br>
              <a:rPr lang="en-US" dirty="0" smtClean="0">
                <a:solidFill>
                  <a:schemeClr val="tx1">
                    <a:lumMod val="85000"/>
                    <a:lumOff val="15000"/>
                  </a:schemeClr>
                </a:solidFill>
              </a:rPr>
            </a:br>
            <a:r>
              <a:rPr lang="en-US" dirty="0" smtClean="0">
                <a:solidFill>
                  <a:schemeClr val="tx1">
                    <a:lumMod val="85000"/>
                    <a:lumOff val="15000"/>
                  </a:schemeClr>
                </a:solidFill>
              </a:rPr>
              <a:t>and put his clothes on in the </a:t>
            </a:r>
            <a:r>
              <a:rPr lang="en-US" dirty="0" err="1" smtClean="0">
                <a:solidFill>
                  <a:schemeClr val="tx1">
                    <a:lumMod val="85000"/>
                    <a:lumOff val="15000"/>
                  </a:schemeClr>
                </a:solidFill>
              </a:rPr>
              <a:t>blueblack</a:t>
            </a:r>
            <a:r>
              <a:rPr lang="en-US" dirty="0" smtClean="0">
                <a:solidFill>
                  <a:schemeClr val="tx1">
                    <a:lumMod val="85000"/>
                    <a:lumOff val="15000"/>
                  </a:schemeClr>
                </a:solidFill>
              </a:rPr>
              <a:t> cold,</a:t>
            </a:r>
            <a:br>
              <a:rPr lang="en-US" dirty="0" smtClean="0">
                <a:solidFill>
                  <a:schemeClr val="tx1">
                    <a:lumMod val="85000"/>
                    <a:lumOff val="15000"/>
                  </a:schemeClr>
                </a:solidFill>
              </a:rPr>
            </a:br>
            <a:r>
              <a:rPr lang="en-US" dirty="0" smtClean="0">
                <a:solidFill>
                  <a:schemeClr val="tx1">
                    <a:lumMod val="85000"/>
                    <a:lumOff val="15000"/>
                  </a:schemeClr>
                </a:solidFill>
              </a:rPr>
              <a:t>then with cracked hands that ached</a:t>
            </a:r>
            <a:br>
              <a:rPr lang="en-US" dirty="0" smtClean="0">
                <a:solidFill>
                  <a:schemeClr val="tx1">
                    <a:lumMod val="85000"/>
                    <a:lumOff val="15000"/>
                  </a:schemeClr>
                </a:solidFill>
              </a:rPr>
            </a:br>
            <a:r>
              <a:rPr lang="en-US" dirty="0" smtClean="0">
                <a:solidFill>
                  <a:schemeClr val="tx1">
                    <a:lumMod val="85000"/>
                    <a:lumOff val="15000"/>
                  </a:schemeClr>
                </a:solidFill>
              </a:rPr>
              <a:t>from labor in the weekday weather made</a:t>
            </a:r>
            <a:br>
              <a:rPr lang="en-US" dirty="0" smtClean="0">
                <a:solidFill>
                  <a:schemeClr val="tx1">
                    <a:lumMod val="85000"/>
                    <a:lumOff val="15000"/>
                  </a:schemeClr>
                </a:solidFill>
              </a:rPr>
            </a:br>
            <a:r>
              <a:rPr lang="en-US" dirty="0" smtClean="0">
                <a:solidFill>
                  <a:schemeClr val="tx1">
                    <a:lumMod val="85000"/>
                    <a:lumOff val="15000"/>
                  </a:schemeClr>
                </a:solidFill>
              </a:rPr>
              <a:t>banked fires blaze. No one ever thanked him.</a:t>
            </a:r>
            <a:br>
              <a:rPr lang="en-US" dirty="0" smtClean="0">
                <a:solidFill>
                  <a:schemeClr val="tx1">
                    <a:lumMod val="85000"/>
                    <a:lumOff val="15000"/>
                  </a:schemeClr>
                </a:solidFill>
              </a:rPr>
            </a:br>
            <a:r>
              <a:rPr lang="en-US" dirty="0" smtClean="0">
                <a:solidFill>
                  <a:schemeClr val="tx1">
                    <a:lumMod val="85000"/>
                    <a:lumOff val="15000"/>
                  </a:schemeClr>
                </a:solidFill>
              </a:rPr>
              <a:t>I'd wake and hear the cold splintering, breaking.</a:t>
            </a:r>
            <a:br>
              <a:rPr lang="en-US" dirty="0" smtClean="0">
                <a:solidFill>
                  <a:schemeClr val="tx1">
                    <a:lumMod val="85000"/>
                    <a:lumOff val="15000"/>
                  </a:schemeClr>
                </a:solidFill>
              </a:rPr>
            </a:br>
            <a:r>
              <a:rPr lang="en-US" dirty="0" smtClean="0">
                <a:solidFill>
                  <a:schemeClr val="tx1">
                    <a:lumMod val="85000"/>
                    <a:lumOff val="15000"/>
                  </a:schemeClr>
                </a:solidFill>
              </a:rPr>
              <a:t>When the rooms were warm, he'd call,</a:t>
            </a:r>
            <a:br>
              <a:rPr lang="en-US" dirty="0" smtClean="0">
                <a:solidFill>
                  <a:schemeClr val="tx1">
                    <a:lumMod val="85000"/>
                    <a:lumOff val="15000"/>
                  </a:schemeClr>
                </a:solidFill>
              </a:rPr>
            </a:br>
            <a:r>
              <a:rPr lang="en-US" dirty="0" smtClean="0">
                <a:solidFill>
                  <a:schemeClr val="tx1">
                    <a:lumMod val="85000"/>
                    <a:lumOff val="15000"/>
                  </a:schemeClr>
                </a:solidFill>
              </a:rPr>
              <a:t>and slowly I would rise and dress,</a:t>
            </a:r>
            <a:br>
              <a:rPr lang="en-US" dirty="0" smtClean="0">
                <a:solidFill>
                  <a:schemeClr val="tx1">
                    <a:lumMod val="85000"/>
                    <a:lumOff val="15000"/>
                  </a:schemeClr>
                </a:solidFill>
              </a:rPr>
            </a:br>
            <a:r>
              <a:rPr lang="en-US" dirty="0" smtClean="0">
                <a:solidFill>
                  <a:schemeClr val="tx1">
                    <a:lumMod val="85000"/>
                    <a:lumOff val="15000"/>
                  </a:schemeClr>
                </a:solidFill>
              </a:rPr>
              <a:t>fearing the chronic angers of that house,</a:t>
            </a:r>
            <a:br>
              <a:rPr lang="en-US" dirty="0" smtClean="0">
                <a:solidFill>
                  <a:schemeClr val="tx1">
                    <a:lumMod val="85000"/>
                    <a:lumOff val="15000"/>
                  </a:schemeClr>
                </a:solidFill>
              </a:rPr>
            </a:br>
            <a:r>
              <a:rPr lang="en-US" dirty="0" smtClean="0">
                <a:solidFill>
                  <a:schemeClr val="tx1">
                    <a:lumMod val="85000"/>
                    <a:lumOff val="15000"/>
                  </a:schemeClr>
                </a:solidFill>
              </a:rPr>
              <a:t>Speaking indifferently to him,</a:t>
            </a:r>
            <a:br>
              <a:rPr lang="en-US" dirty="0" smtClean="0">
                <a:solidFill>
                  <a:schemeClr val="tx1">
                    <a:lumMod val="85000"/>
                    <a:lumOff val="15000"/>
                  </a:schemeClr>
                </a:solidFill>
              </a:rPr>
            </a:br>
            <a:r>
              <a:rPr lang="en-US" dirty="0" smtClean="0">
                <a:solidFill>
                  <a:schemeClr val="tx1">
                    <a:lumMod val="85000"/>
                    <a:lumOff val="15000"/>
                  </a:schemeClr>
                </a:solidFill>
              </a:rPr>
              <a:t>who had driven out the cold</a:t>
            </a:r>
            <a:br>
              <a:rPr lang="en-US" dirty="0" smtClean="0">
                <a:solidFill>
                  <a:schemeClr val="tx1">
                    <a:lumMod val="85000"/>
                    <a:lumOff val="15000"/>
                  </a:schemeClr>
                </a:solidFill>
              </a:rPr>
            </a:br>
            <a:r>
              <a:rPr lang="en-US" dirty="0" smtClean="0">
                <a:solidFill>
                  <a:schemeClr val="tx1">
                    <a:lumMod val="85000"/>
                    <a:lumOff val="15000"/>
                  </a:schemeClr>
                </a:solidFill>
              </a:rPr>
              <a:t>and polished my good shoes as well.</a:t>
            </a:r>
            <a:br>
              <a:rPr lang="en-US" dirty="0" smtClean="0">
                <a:solidFill>
                  <a:schemeClr val="tx1">
                    <a:lumMod val="85000"/>
                    <a:lumOff val="15000"/>
                  </a:schemeClr>
                </a:solidFill>
              </a:rPr>
            </a:br>
            <a:r>
              <a:rPr lang="en-US" dirty="0" smtClean="0">
                <a:solidFill>
                  <a:schemeClr val="tx1">
                    <a:lumMod val="85000"/>
                    <a:lumOff val="15000"/>
                  </a:schemeClr>
                </a:solidFill>
              </a:rPr>
              <a:t>What did I know, what did I know</a:t>
            </a:r>
            <a:r>
              <a:rPr lang="en-US" dirty="0" smtClean="0"/>
              <a:t/>
            </a:r>
            <a:br>
              <a:rPr lang="en-US" dirty="0" smtClean="0"/>
            </a:br>
            <a:r>
              <a:rPr lang="en-US" dirty="0" smtClean="0"/>
              <a:t>of love's austere and lonely offices?</a:t>
            </a:r>
            <a:br>
              <a:rPr lang="en-US" dirty="0" smtClean="0"/>
            </a:br>
            <a:endParaRPr lang="en-US" dirty="0" smtClean="0"/>
          </a:p>
        </p:txBody>
      </p:sp>
      <p:pic>
        <p:nvPicPr>
          <p:cNvPr id="8194" name="Picture 2" descr="Image result for those winter sunda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135" y="4906962"/>
            <a:ext cx="2510352" cy="172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360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81200" y="228600"/>
            <a:ext cx="4040188" cy="990600"/>
          </a:xfrm>
        </p:spPr>
        <p:txBody>
          <a:bodyPr rtlCol="0">
            <a:normAutofit/>
          </a:bodyPr>
          <a:lstStyle/>
          <a:p>
            <a:pPr algn="ctr">
              <a:defRPr/>
            </a:pPr>
            <a:r>
              <a:rPr lang="en-US" sz="5400" b="1" dirty="0">
                <a:solidFill>
                  <a:schemeClr val="tx1"/>
                </a:solidFill>
              </a:rPr>
              <a:t>Blank Verse</a:t>
            </a:r>
          </a:p>
        </p:txBody>
      </p:sp>
      <p:sp>
        <p:nvSpPr>
          <p:cNvPr id="4" name="Content Placeholder 3"/>
          <p:cNvSpPr>
            <a:spLocks noGrp="1"/>
          </p:cNvSpPr>
          <p:nvPr>
            <p:ph sz="half" idx="2"/>
          </p:nvPr>
        </p:nvSpPr>
        <p:spPr>
          <a:xfrm>
            <a:off x="1981200" y="1524001"/>
            <a:ext cx="4040188" cy="4602163"/>
          </a:xfrm>
        </p:spPr>
        <p:txBody>
          <a:bodyPr rtlCol="0">
            <a:normAutofit/>
          </a:bodyPr>
          <a:lstStyle/>
          <a:p>
            <a:pPr>
              <a:spcAft>
                <a:spcPts val="0"/>
              </a:spcAft>
              <a:defRPr/>
            </a:pPr>
            <a:r>
              <a:rPr lang="en-US" sz="2800" dirty="0">
                <a:solidFill>
                  <a:schemeClr val="tx1"/>
                </a:solidFill>
              </a:rPr>
              <a:t>A line of poetry or prose (regular speech) in unrhymed iambic pentameter (rhythm but no rhyme</a:t>
            </a:r>
            <a:r>
              <a:rPr lang="en-US" sz="2800" dirty="0" smtClean="0">
                <a:solidFill>
                  <a:schemeClr val="tx1"/>
                </a:solidFill>
              </a:rPr>
              <a:t>)</a:t>
            </a:r>
          </a:p>
          <a:p>
            <a:pPr lvl="1">
              <a:spcAft>
                <a:spcPts val="0"/>
              </a:spcAft>
              <a:defRPr/>
            </a:pPr>
            <a:r>
              <a:rPr lang="en-US" sz="2800" dirty="0" smtClean="0">
                <a:solidFill>
                  <a:schemeClr val="tx1"/>
                </a:solidFill>
              </a:rPr>
              <a:t>Iambic pentameter </a:t>
            </a:r>
            <a:r>
              <a:rPr lang="en-US" sz="2800" i="0" dirty="0" smtClean="0">
                <a:solidFill>
                  <a:schemeClr val="tx1"/>
                </a:solidFill>
              </a:rPr>
              <a:t>is </a:t>
            </a:r>
            <a:r>
              <a:rPr lang="en-US" sz="2800" dirty="0" smtClean="0">
                <a:solidFill>
                  <a:schemeClr val="tx1"/>
                </a:solidFill>
              </a:rPr>
              <a:t>10 </a:t>
            </a:r>
            <a:r>
              <a:rPr lang="en-US" sz="2800" dirty="0">
                <a:solidFill>
                  <a:schemeClr val="tx1"/>
                </a:solidFill>
              </a:rPr>
              <a:t>syllables, divided into 5 unstressed followed by 5 </a:t>
            </a:r>
            <a:r>
              <a:rPr lang="en-US" sz="2800" dirty="0" smtClean="0">
                <a:solidFill>
                  <a:schemeClr val="tx1"/>
                </a:solidFill>
              </a:rPr>
              <a:t>stressed syllables.</a:t>
            </a:r>
            <a:endParaRPr lang="en-US" sz="2800" dirty="0">
              <a:solidFill>
                <a:schemeClr val="tx1"/>
              </a:solidFill>
            </a:endParaRPr>
          </a:p>
          <a:p>
            <a:pPr lvl="1">
              <a:spcAft>
                <a:spcPts val="0"/>
              </a:spcAft>
              <a:defRPr/>
            </a:pPr>
            <a:endParaRPr lang="en-US" sz="2800" dirty="0">
              <a:solidFill>
                <a:schemeClr val="tx1"/>
              </a:solidFill>
            </a:endParaRPr>
          </a:p>
        </p:txBody>
      </p:sp>
      <p:sp>
        <p:nvSpPr>
          <p:cNvPr id="5" name="Text Placeholder 4"/>
          <p:cNvSpPr>
            <a:spLocks noGrp="1"/>
          </p:cNvSpPr>
          <p:nvPr>
            <p:ph type="body" sz="quarter" idx="3"/>
          </p:nvPr>
        </p:nvSpPr>
        <p:spPr>
          <a:xfrm>
            <a:off x="6169026" y="228600"/>
            <a:ext cx="4041775" cy="838200"/>
          </a:xfrm>
        </p:spPr>
        <p:txBody>
          <a:bodyPr rtlCol="0">
            <a:normAutofit/>
          </a:bodyPr>
          <a:lstStyle/>
          <a:p>
            <a:pPr algn="ctr">
              <a:defRPr/>
            </a:pPr>
            <a:r>
              <a:rPr lang="en-US" sz="3600" dirty="0">
                <a:solidFill>
                  <a:schemeClr val="accent6">
                    <a:lumMod val="50000"/>
                  </a:schemeClr>
                </a:solidFill>
              </a:rPr>
              <a:t>Example</a:t>
            </a:r>
          </a:p>
        </p:txBody>
      </p:sp>
      <p:sp>
        <p:nvSpPr>
          <p:cNvPr id="6" name="Content Placeholder 5"/>
          <p:cNvSpPr>
            <a:spLocks noGrp="1"/>
          </p:cNvSpPr>
          <p:nvPr>
            <p:ph sz="quarter" idx="4"/>
          </p:nvPr>
        </p:nvSpPr>
        <p:spPr>
          <a:xfrm>
            <a:off x="7235688" y="1219200"/>
            <a:ext cx="4089180" cy="6343149"/>
          </a:xfrm>
        </p:spPr>
        <p:txBody>
          <a:bodyPr rtlCol="0">
            <a:normAutofit/>
          </a:bodyPr>
          <a:lstStyle/>
          <a:p>
            <a:pPr>
              <a:spcAft>
                <a:spcPts val="0"/>
              </a:spcAft>
              <a:defRPr/>
            </a:pPr>
            <a:r>
              <a:rPr lang="en-US" dirty="0">
                <a:solidFill>
                  <a:schemeClr val="accent6">
                    <a:lumMod val="50000"/>
                  </a:schemeClr>
                </a:solidFill>
              </a:rPr>
              <a:t>I know not how to tell thee who I am:</a:t>
            </a:r>
            <a:br>
              <a:rPr lang="en-US" dirty="0">
                <a:solidFill>
                  <a:schemeClr val="accent6">
                    <a:lumMod val="50000"/>
                  </a:schemeClr>
                </a:solidFill>
              </a:rPr>
            </a:br>
            <a:endParaRPr lang="en-US" dirty="0" smtClean="0">
              <a:solidFill>
                <a:schemeClr val="accent6">
                  <a:lumMod val="50000"/>
                </a:schemeClr>
              </a:solidFill>
            </a:endParaRPr>
          </a:p>
          <a:p>
            <a:pPr>
              <a:spcAft>
                <a:spcPts val="0"/>
              </a:spcAft>
              <a:defRPr/>
            </a:pPr>
            <a:r>
              <a:rPr lang="en-US" dirty="0" smtClean="0">
                <a:solidFill>
                  <a:schemeClr val="accent6">
                    <a:lumMod val="50000"/>
                  </a:schemeClr>
                </a:solidFill>
              </a:rPr>
              <a:t>My </a:t>
            </a:r>
            <a:r>
              <a:rPr lang="en-US" dirty="0">
                <a:solidFill>
                  <a:schemeClr val="accent6">
                    <a:lumMod val="50000"/>
                  </a:schemeClr>
                </a:solidFill>
              </a:rPr>
              <a:t>name, dear saint, is hateful to myself,</a:t>
            </a:r>
            <a:br>
              <a:rPr lang="en-US" dirty="0">
                <a:solidFill>
                  <a:schemeClr val="accent6">
                    <a:lumMod val="50000"/>
                  </a:schemeClr>
                </a:solidFill>
              </a:rPr>
            </a:br>
            <a:endParaRPr lang="en-US" dirty="0">
              <a:solidFill>
                <a:schemeClr val="accent6">
                  <a:lumMod val="50000"/>
                </a:schemeClr>
              </a:solidFill>
            </a:endParaRPr>
          </a:p>
          <a:p>
            <a:pPr>
              <a:spcAft>
                <a:spcPts val="0"/>
              </a:spcAft>
              <a:defRPr/>
            </a:pPr>
            <a:r>
              <a:rPr lang="en-US" dirty="0" smtClean="0">
                <a:solidFill>
                  <a:schemeClr val="accent6">
                    <a:lumMod val="50000"/>
                  </a:schemeClr>
                </a:solidFill>
              </a:rPr>
              <a:t>Because </a:t>
            </a:r>
            <a:r>
              <a:rPr lang="en-US" dirty="0">
                <a:solidFill>
                  <a:schemeClr val="accent6">
                    <a:lumMod val="50000"/>
                  </a:schemeClr>
                </a:solidFill>
              </a:rPr>
              <a:t>it is an enemy to thee;</a:t>
            </a:r>
            <a:br>
              <a:rPr lang="en-US" dirty="0">
                <a:solidFill>
                  <a:schemeClr val="accent6">
                    <a:lumMod val="50000"/>
                  </a:schemeClr>
                </a:solidFill>
              </a:rPr>
            </a:br>
            <a:endParaRPr lang="en-US" dirty="0" smtClean="0">
              <a:solidFill>
                <a:schemeClr val="accent6">
                  <a:lumMod val="50000"/>
                </a:schemeClr>
              </a:solidFill>
            </a:endParaRPr>
          </a:p>
          <a:p>
            <a:pPr>
              <a:spcAft>
                <a:spcPts val="0"/>
              </a:spcAft>
              <a:defRPr/>
            </a:pPr>
            <a:r>
              <a:rPr lang="en-US" dirty="0" smtClean="0">
                <a:solidFill>
                  <a:schemeClr val="accent6">
                    <a:lumMod val="50000"/>
                  </a:schemeClr>
                </a:solidFill>
              </a:rPr>
              <a:t>Had </a:t>
            </a:r>
            <a:r>
              <a:rPr lang="en-US" dirty="0">
                <a:solidFill>
                  <a:schemeClr val="accent6">
                    <a:lumMod val="50000"/>
                  </a:schemeClr>
                </a:solidFill>
              </a:rPr>
              <a:t>I it written, I would tear the word.</a:t>
            </a:r>
          </a:p>
        </p:txBody>
      </p:sp>
      <p:pic>
        <p:nvPicPr>
          <p:cNvPr id="9218" name="Picture 2" descr="Image result for romeo and Juli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7294" y="4732985"/>
            <a:ext cx="2684706" cy="2125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602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81200" y="228600"/>
            <a:ext cx="4040188" cy="1066800"/>
          </a:xfrm>
        </p:spPr>
        <p:txBody>
          <a:bodyPr rtlCol="0">
            <a:normAutofit fontScale="92500" lnSpcReduction="20000"/>
          </a:bodyPr>
          <a:lstStyle/>
          <a:p>
            <a:pPr algn="ctr">
              <a:defRPr/>
            </a:pPr>
            <a:r>
              <a:rPr lang="en-US" sz="5400" dirty="0"/>
              <a:t>Narrative Poem</a:t>
            </a:r>
          </a:p>
        </p:txBody>
      </p:sp>
      <p:sp>
        <p:nvSpPr>
          <p:cNvPr id="13315" name="Content Placeholder 3"/>
          <p:cNvSpPr>
            <a:spLocks noGrp="1"/>
          </p:cNvSpPr>
          <p:nvPr>
            <p:ph sz="half" idx="2"/>
          </p:nvPr>
        </p:nvSpPr>
        <p:spPr>
          <a:xfrm>
            <a:off x="1981200" y="1600201"/>
            <a:ext cx="4038600" cy="4525963"/>
          </a:xfrm>
        </p:spPr>
        <p:txBody>
          <a:bodyPr/>
          <a:lstStyle/>
          <a:p>
            <a:pPr eaLnBrk="1" hangingPunct="1"/>
            <a:r>
              <a:rPr lang="en-US" altLang="en-US" dirty="0" smtClean="0"/>
              <a:t>Narrative poems include ballads, lyrics, and epics, and often tell of societies and heroic deeds. </a:t>
            </a:r>
          </a:p>
          <a:p>
            <a:pPr eaLnBrk="1" hangingPunct="1"/>
            <a:endParaRPr lang="en-US" altLang="en-US" dirty="0" smtClean="0"/>
          </a:p>
          <a:p>
            <a:pPr eaLnBrk="1" hangingPunct="1"/>
            <a:r>
              <a:rPr lang="en-US" altLang="en-US" dirty="0" smtClean="0"/>
              <a:t>They can be very dramatic when telling of a particular situation</a:t>
            </a:r>
          </a:p>
        </p:txBody>
      </p:sp>
      <p:sp>
        <p:nvSpPr>
          <p:cNvPr id="13316" name="Text Placeholder 4"/>
          <p:cNvSpPr>
            <a:spLocks noGrp="1"/>
          </p:cNvSpPr>
          <p:nvPr>
            <p:ph type="body" sz="quarter" idx="3"/>
          </p:nvPr>
        </p:nvSpPr>
        <p:spPr>
          <a:xfrm>
            <a:off x="6169026" y="228600"/>
            <a:ext cx="4041775" cy="990600"/>
          </a:xfrm>
        </p:spPr>
        <p:txBody>
          <a:bodyPr/>
          <a:lstStyle/>
          <a:p>
            <a:pPr algn="ctr" eaLnBrk="1" hangingPunct="1"/>
            <a:r>
              <a:rPr lang="en-US" altLang="en-US" sz="3600"/>
              <a:t>Example</a:t>
            </a:r>
          </a:p>
        </p:txBody>
      </p:sp>
      <p:sp>
        <p:nvSpPr>
          <p:cNvPr id="6" name="Content Placeholder 5"/>
          <p:cNvSpPr>
            <a:spLocks noGrp="1"/>
          </p:cNvSpPr>
          <p:nvPr>
            <p:ph sz="quarter" idx="4"/>
          </p:nvPr>
        </p:nvSpPr>
        <p:spPr>
          <a:xfrm>
            <a:off x="6096000" y="1600201"/>
            <a:ext cx="4343400" cy="4525963"/>
          </a:xfrm>
        </p:spPr>
        <p:txBody>
          <a:bodyPr rtlCol="0">
            <a:normAutofit/>
          </a:bodyPr>
          <a:lstStyle/>
          <a:p>
            <a:pPr>
              <a:spcAft>
                <a:spcPts val="0"/>
              </a:spcAft>
              <a:buNone/>
              <a:defRPr/>
            </a:pPr>
            <a:r>
              <a:rPr lang="en-US" b="1" dirty="0" smtClean="0"/>
              <a:t>     Edgar Allan Poe “The Raven” </a:t>
            </a:r>
          </a:p>
          <a:p>
            <a:pPr>
              <a:spcAft>
                <a:spcPts val="0"/>
              </a:spcAft>
              <a:buNone/>
              <a:defRPr/>
            </a:pPr>
            <a:r>
              <a:rPr lang="en-US" dirty="0" smtClean="0"/>
              <a:t>      Once upon a midnight dreary, while I pondered weak and weary,  Over many a quaint and curious volume of forgotten lore, While I nodded, nearly napping, suddenly there came a tapping, As of some one gently rapping, rapping at my chamber door.'' </a:t>
            </a:r>
            <a:r>
              <a:rPr lang="en-US" dirty="0" err="1" smtClean="0"/>
              <a:t>Tis</a:t>
            </a:r>
            <a:r>
              <a:rPr lang="en-US" dirty="0" smtClean="0"/>
              <a:t> some visitor,' I muttered, `tapping at my chamber door - Only this, and nothing more.'</a:t>
            </a:r>
          </a:p>
        </p:txBody>
      </p:sp>
      <p:pic>
        <p:nvPicPr>
          <p:cNvPr id="7170" name="Picture 2" descr="Image result for the rav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687" y="4244013"/>
            <a:ext cx="1825625" cy="2613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323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81200" y="304800"/>
            <a:ext cx="4040188" cy="990600"/>
          </a:xfrm>
        </p:spPr>
        <p:txBody>
          <a:bodyPr rtlCol="0">
            <a:normAutofit/>
          </a:bodyPr>
          <a:lstStyle/>
          <a:p>
            <a:pPr algn="ctr">
              <a:defRPr/>
            </a:pPr>
            <a:r>
              <a:rPr lang="en-US" sz="5400" dirty="0">
                <a:solidFill>
                  <a:schemeClr val="accent3">
                    <a:lumMod val="50000"/>
                  </a:schemeClr>
                </a:solidFill>
              </a:rPr>
              <a:t>Ballad</a:t>
            </a:r>
          </a:p>
        </p:txBody>
      </p:sp>
      <p:sp>
        <p:nvSpPr>
          <p:cNvPr id="4" name="Content Placeholder 3"/>
          <p:cNvSpPr>
            <a:spLocks noGrp="1"/>
          </p:cNvSpPr>
          <p:nvPr>
            <p:ph sz="half" idx="2"/>
          </p:nvPr>
        </p:nvSpPr>
        <p:spPr>
          <a:xfrm>
            <a:off x="1981200" y="1371600"/>
            <a:ext cx="4040188" cy="5105400"/>
          </a:xfrm>
        </p:spPr>
        <p:txBody>
          <a:bodyPr rtlCol="0">
            <a:normAutofit/>
          </a:bodyPr>
          <a:lstStyle/>
          <a:p>
            <a:pPr>
              <a:spcAft>
                <a:spcPts val="0"/>
              </a:spcAft>
              <a:defRPr/>
            </a:pPr>
            <a:r>
              <a:rPr lang="en-US" dirty="0" smtClean="0">
                <a:solidFill>
                  <a:schemeClr val="accent3">
                    <a:lumMod val="50000"/>
                  </a:schemeClr>
                </a:solidFill>
              </a:rPr>
              <a:t>A short narrative poem with stanzas of two or four lines and usually a refrain (chorus)</a:t>
            </a:r>
          </a:p>
          <a:p>
            <a:pPr>
              <a:spcAft>
                <a:spcPts val="0"/>
              </a:spcAft>
              <a:defRPr/>
            </a:pPr>
            <a:endParaRPr lang="en-US" dirty="0" smtClean="0">
              <a:solidFill>
                <a:schemeClr val="accent3">
                  <a:lumMod val="50000"/>
                </a:schemeClr>
              </a:solidFill>
            </a:endParaRPr>
          </a:p>
          <a:p>
            <a:pPr>
              <a:spcAft>
                <a:spcPts val="0"/>
              </a:spcAft>
              <a:defRPr/>
            </a:pPr>
            <a:r>
              <a:rPr lang="en-US" dirty="0" smtClean="0">
                <a:solidFill>
                  <a:schemeClr val="accent3">
                    <a:lumMod val="50000"/>
                  </a:schemeClr>
                </a:solidFill>
              </a:rPr>
              <a:t>The story of a ballad can originate from a wide range of subject matter but most frequently deals with folk-lore or popular legends.</a:t>
            </a:r>
          </a:p>
          <a:p>
            <a:pPr>
              <a:spcAft>
                <a:spcPts val="0"/>
              </a:spcAft>
              <a:defRPr/>
            </a:pPr>
            <a:endParaRPr lang="en-US" dirty="0" smtClean="0">
              <a:solidFill>
                <a:schemeClr val="accent3">
                  <a:lumMod val="50000"/>
                </a:schemeClr>
              </a:solidFill>
            </a:endParaRPr>
          </a:p>
          <a:p>
            <a:pPr>
              <a:spcAft>
                <a:spcPts val="0"/>
              </a:spcAft>
              <a:defRPr/>
            </a:pPr>
            <a:r>
              <a:rPr lang="en-US" dirty="0" smtClean="0">
                <a:solidFill>
                  <a:schemeClr val="accent3">
                    <a:lumMod val="50000"/>
                  </a:schemeClr>
                </a:solidFill>
              </a:rPr>
              <a:t>Most ballads are suitable for singing with the last words of the second and fourth lines rhyming</a:t>
            </a:r>
          </a:p>
        </p:txBody>
      </p:sp>
      <p:sp>
        <p:nvSpPr>
          <p:cNvPr id="5" name="Text Placeholder 4"/>
          <p:cNvSpPr>
            <a:spLocks noGrp="1"/>
          </p:cNvSpPr>
          <p:nvPr>
            <p:ph type="body" sz="quarter" idx="3"/>
          </p:nvPr>
        </p:nvSpPr>
        <p:spPr>
          <a:xfrm>
            <a:off x="6169026" y="304800"/>
            <a:ext cx="4041775" cy="914400"/>
          </a:xfrm>
        </p:spPr>
        <p:txBody>
          <a:bodyPr rtlCol="0">
            <a:normAutofit/>
          </a:bodyPr>
          <a:lstStyle/>
          <a:p>
            <a:pPr algn="ctr">
              <a:defRPr/>
            </a:pPr>
            <a:r>
              <a:rPr lang="en-US" sz="3600" dirty="0" smtClean="0">
                <a:solidFill>
                  <a:schemeClr val="accent3">
                    <a:lumMod val="50000"/>
                  </a:schemeClr>
                </a:solidFill>
              </a:rPr>
              <a:t>         Example</a:t>
            </a:r>
            <a:endParaRPr lang="en-US" sz="3600" dirty="0">
              <a:solidFill>
                <a:schemeClr val="accent3">
                  <a:lumMod val="50000"/>
                </a:schemeClr>
              </a:solidFill>
            </a:endParaRPr>
          </a:p>
        </p:txBody>
      </p:sp>
      <p:sp>
        <p:nvSpPr>
          <p:cNvPr id="6" name="Content Placeholder 5"/>
          <p:cNvSpPr>
            <a:spLocks noGrp="1"/>
          </p:cNvSpPr>
          <p:nvPr>
            <p:ph sz="quarter" idx="4"/>
          </p:nvPr>
        </p:nvSpPr>
        <p:spPr>
          <a:xfrm>
            <a:off x="6561786" y="1300766"/>
            <a:ext cx="4887532" cy="5410200"/>
          </a:xfrm>
        </p:spPr>
        <p:txBody>
          <a:bodyPr rtlCol="0">
            <a:normAutofit/>
          </a:bodyPr>
          <a:lstStyle/>
          <a:p>
            <a:pPr>
              <a:spcAft>
                <a:spcPts val="0"/>
              </a:spcAft>
              <a:defRPr/>
            </a:pPr>
            <a:r>
              <a:rPr lang="en-US" b="1" dirty="0" smtClean="0">
                <a:solidFill>
                  <a:schemeClr val="accent3">
                    <a:lumMod val="50000"/>
                  </a:schemeClr>
                </a:solidFill>
              </a:rPr>
              <a:t>The Ballad of Marian </a:t>
            </a:r>
            <a:r>
              <a:rPr lang="en-US" b="1" dirty="0" err="1" smtClean="0">
                <a:solidFill>
                  <a:schemeClr val="accent3">
                    <a:lumMod val="50000"/>
                  </a:schemeClr>
                </a:solidFill>
              </a:rPr>
              <a:t>Blacktree</a:t>
            </a:r>
            <a:r>
              <a:rPr lang="en-US" dirty="0" smtClean="0">
                <a:solidFill>
                  <a:schemeClr val="accent3">
                    <a:lumMod val="50000"/>
                  </a:schemeClr>
                </a:solidFill>
              </a:rPr>
              <a:t> Refrain:                                                Oh, do you know the mountain road                                                        That leads to yonder peak?                </a:t>
            </a:r>
            <a:r>
              <a:rPr lang="en-US" dirty="0" smtClean="0">
                <a:solidFill>
                  <a:schemeClr val="accent3">
                    <a:lumMod val="50000"/>
                  </a:schemeClr>
                </a:solidFill>
              </a:rPr>
              <a:t>A few will walk that trail alone, Their dreams they go to seek</a:t>
            </a:r>
            <a:r>
              <a:rPr lang="en-US" dirty="0" smtClean="0">
                <a:solidFill>
                  <a:schemeClr val="accent3">
                    <a:lumMod val="50000"/>
                  </a:schemeClr>
                </a:solidFill>
              </a:rPr>
              <a:t>.</a:t>
            </a:r>
          </a:p>
          <a:p>
            <a:pPr marL="0" indent="0">
              <a:spcAft>
                <a:spcPts val="0"/>
              </a:spcAft>
              <a:buNone/>
              <a:defRPr/>
            </a:pPr>
            <a:r>
              <a:rPr lang="en-US" dirty="0" smtClean="0">
                <a:solidFill>
                  <a:schemeClr val="accent3">
                    <a:lumMod val="50000"/>
                  </a:schemeClr>
                </a:solidFill>
              </a:rPr>
              <a:t>(</a:t>
            </a:r>
            <a:r>
              <a:rPr lang="en-US" dirty="0" smtClean="0">
                <a:solidFill>
                  <a:schemeClr val="accent3">
                    <a:lumMod val="50000"/>
                  </a:schemeClr>
                </a:solidFill>
              </a:rPr>
              <a:t>I) One such was Marian </a:t>
            </a:r>
            <a:r>
              <a:rPr lang="en-US" dirty="0" err="1" smtClean="0">
                <a:solidFill>
                  <a:schemeClr val="accent3">
                    <a:lumMod val="50000"/>
                  </a:schemeClr>
                </a:solidFill>
              </a:rPr>
              <a:t>Blacktree</a:t>
            </a:r>
            <a:r>
              <a:rPr lang="en-US" dirty="0" smtClean="0">
                <a:solidFill>
                  <a:schemeClr val="accent3">
                    <a:lumMod val="50000"/>
                  </a:schemeClr>
                </a:solidFill>
              </a:rPr>
              <a:t>,                                           </a:t>
            </a:r>
            <a:r>
              <a:rPr lang="en-US" dirty="0" smtClean="0">
                <a:solidFill>
                  <a:schemeClr val="accent3">
                    <a:lumMod val="50000"/>
                  </a:schemeClr>
                </a:solidFill>
              </a:rPr>
              <a:t>         A </a:t>
            </a:r>
            <a:r>
              <a:rPr lang="en-US" dirty="0" smtClean="0">
                <a:solidFill>
                  <a:schemeClr val="accent3">
                    <a:lumMod val="50000"/>
                  </a:schemeClr>
                </a:solidFill>
              </a:rPr>
              <a:t>lowly </a:t>
            </a:r>
            <a:r>
              <a:rPr lang="en-US" dirty="0" err="1" smtClean="0">
                <a:solidFill>
                  <a:schemeClr val="accent3">
                    <a:lumMod val="50000"/>
                  </a:schemeClr>
                </a:solidFill>
              </a:rPr>
              <a:t>sheperdess</a:t>
            </a:r>
            <a:r>
              <a:rPr lang="en-US" dirty="0" smtClean="0">
                <a:solidFill>
                  <a:schemeClr val="accent3">
                    <a:lumMod val="50000"/>
                  </a:schemeClr>
                </a:solidFill>
              </a:rPr>
              <a:t>,                         </a:t>
            </a:r>
            <a:r>
              <a:rPr lang="en-US" dirty="0">
                <a:solidFill>
                  <a:schemeClr val="accent3">
                    <a:lumMod val="50000"/>
                  </a:schemeClr>
                </a:solidFill>
              </a:rPr>
              <a:t> </a:t>
            </a:r>
            <a:r>
              <a:rPr lang="en-US" dirty="0" smtClean="0">
                <a:solidFill>
                  <a:schemeClr val="accent3">
                    <a:lumMod val="50000"/>
                  </a:schemeClr>
                </a:solidFill>
              </a:rPr>
              <a:t>          And </a:t>
            </a:r>
            <a:r>
              <a:rPr lang="en-US" dirty="0" smtClean="0">
                <a:solidFill>
                  <a:schemeClr val="accent3">
                    <a:lumMod val="50000"/>
                  </a:schemeClr>
                </a:solidFill>
              </a:rPr>
              <a:t>courting her was Tom, the swain,                                            </a:t>
            </a:r>
            <a:r>
              <a:rPr lang="en-US" dirty="0" smtClean="0">
                <a:solidFill>
                  <a:schemeClr val="accent3">
                    <a:lumMod val="50000"/>
                  </a:schemeClr>
                </a:solidFill>
              </a:rPr>
              <a:t>Who </a:t>
            </a:r>
            <a:r>
              <a:rPr lang="en-US" dirty="0" smtClean="0">
                <a:solidFill>
                  <a:schemeClr val="accent3">
                    <a:lumMod val="50000"/>
                  </a:schemeClr>
                </a:solidFill>
              </a:rPr>
              <a:t>loved her nonetheless. </a:t>
            </a:r>
          </a:p>
          <a:p>
            <a:pPr marL="0" indent="0">
              <a:spcAft>
                <a:spcPts val="0"/>
              </a:spcAft>
              <a:buNone/>
              <a:defRPr/>
            </a:pPr>
            <a:r>
              <a:rPr lang="en-US" dirty="0" smtClean="0">
                <a:solidFill>
                  <a:schemeClr val="accent3">
                    <a:lumMod val="50000"/>
                  </a:schemeClr>
                </a:solidFill>
              </a:rPr>
              <a:t>(II) A thought occurred to Marian </a:t>
            </a:r>
            <a:r>
              <a:rPr lang="en-US" dirty="0" smtClean="0">
                <a:solidFill>
                  <a:schemeClr val="accent3">
                    <a:lumMod val="50000"/>
                  </a:schemeClr>
                </a:solidFill>
              </a:rPr>
              <a:t>           While </a:t>
            </a:r>
            <a:r>
              <a:rPr lang="en-US" dirty="0" smtClean="0">
                <a:solidFill>
                  <a:schemeClr val="accent3">
                    <a:lumMod val="50000"/>
                  </a:schemeClr>
                </a:solidFill>
              </a:rPr>
              <a:t>watching o'er her sheep, </a:t>
            </a:r>
            <a:r>
              <a:rPr lang="en-US" dirty="0" smtClean="0">
                <a:solidFill>
                  <a:schemeClr val="accent3">
                    <a:lumMod val="50000"/>
                  </a:schemeClr>
                </a:solidFill>
              </a:rPr>
              <a:t>                           And </a:t>
            </a:r>
            <a:r>
              <a:rPr lang="en-US" dirty="0" smtClean="0">
                <a:solidFill>
                  <a:schemeClr val="accent3">
                    <a:lumMod val="50000"/>
                  </a:schemeClr>
                </a:solidFill>
              </a:rPr>
              <a:t>gazing at the mountain thus </a:t>
            </a:r>
            <a:r>
              <a:rPr lang="en-US" dirty="0" smtClean="0">
                <a:solidFill>
                  <a:schemeClr val="accent3">
                    <a:lumMod val="50000"/>
                  </a:schemeClr>
                </a:solidFill>
              </a:rPr>
              <a:t>              she </a:t>
            </a:r>
            <a:r>
              <a:rPr lang="en-US" dirty="0" smtClean="0">
                <a:solidFill>
                  <a:schemeClr val="accent3">
                    <a:lumMod val="50000"/>
                  </a:schemeClr>
                </a:solidFill>
              </a:rPr>
              <a:t>nodded off to sleep. </a:t>
            </a:r>
          </a:p>
          <a:p>
            <a:pPr>
              <a:spcAft>
                <a:spcPts val="0"/>
              </a:spcAft>
              <a:defRPr/>
            </a:pPr>
            <a:r>
              <a:rPr lang="en-US" dirty="0" smtClean="0">
                <a:solidFill>
                  <a:schemeClr val="accent3">
                    <a:lumMod val="50000"/>
                  </a:schemeClr>
                </a:solidFill>
              </a:rPr>
              <a:t>(Refrain)</a:t>
            </a:r>
          </a:p>
        </p:txBody>
      </p:sp>
    </p:spTree>
    <p:extLst>
      <p:ext uri="{BB962C8B-B14F-4D97-AF65-F5344CB8AC3E}">
        <p14:creationId xmlns:p14="http://schemas.microsoft.com/office/powerpoint/2010/main" val="3233800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81200" y="304800"/>
            <a:ext cx="4040188" cy="990600"/>
          </a:xfrm>
        </p:spPr>
        <p:txBody>
          <a:bodyPr rtlCol="0">
            <a:normAutofit/>
          </a:bodyPr>
          <a:lstStyle/>
          <a:p>
            <a:pPr algn="ctr">
              <a:defRPr/>
            </a:pPr>
            <a:r>
              <a:rPr lang="en-US" sz="5400" dirty="0">
                <a:solidFill>
                  <a:schemeClr val="tx1"/>
                </a:solidFill>
              </a:rPr>
              <a:t>Lyric</a:t>
            </a:r>
          </a:p>
        </p:txBody>
      </p:sp>
      <p:sp>
        <p:nvSpPr>
          <p:cNvPr id="4" name="Content Placeholder 3"/>
          <p:cNvSpPr>
            <a:spLocks noGrp="1"/>
          </p:cNvSpPr>
          <p:nvPr>
            <p:ph sz="half" idx="2"/>
          </p:nvPr>
        </p:nvSpPr>
        <p:spPr>
          <a:xfrm>
            <a:off x="1981200" y="1371600"/>
            <a:ext cx="4040188" cy="5105400"/>
          </a:xfrm>
        </p:spPr>
        <p:txBody>
          <a:bodyPr rtlCol="0">
            <a:normAutofit/>
          </a:bodyPr>
          <a:lstStyle/>
          <a:p>
            <a:pPr>
              <a:spcAft>
                <a:spcPts val="0"/>
              </a:spcAft>
              <a:defRPr/>
            </a:pPr>
            <a:r>
              <a:rPr lang="en-US" dirty="0" smtClean="0">
                <a:solidFill>
                  <a:schemeClr val="tx1"/>
                </a:solidFill>
              </a:rPr>
              <a:t>In lyrical poetry, the mood is musical and emotional. The writer of a lyric poem uses words that express his state of mind, his perceptions, or his feelings.   </a:t>
            </a:r>
          </a:p>
          <a:p>
            <a:pPr>
              <a:spcAft>
                <a:spcPts val="0"/>
              </a:spcAft>
              <a:buNone/>
              <a:defRPr/>
            </a:pPr>
            <a:r>
              <a:rPr lang="en-US" dirty="0" smtClean="0">
                <a:solidFill>
                  <a:schemeClr val="tx1"/>
                </a:solidFill>
              </a:rPr>
              <a:t>   </a:t>
            </a:r>
          </a:p>
          <a:p>
            <a:pPr>
              <a:spcAft>
                <a:spcPts val="0"/>
              </a:spcAft>
              <a:buNone/>
              <a:defRPr/>
            </a:pPr>
            <a:r>
              <a:rPr lang="en-US" dirty="0" smtClean="0">
                <a:solidFill>
                  <a:schemeClr val="tx1"/>
                </a:solidFill>
              </a:rPr>
              <a:t>      Many lyric poems are about love, but they can be about anything which stirs the emotions.</a:t>
            </a:r>
          </a:p>
          <a:p>
            <a:pPr>
              <a:spcAft>
                <a:spcPts val="0"/>
              </a:spcAft>
              <a:defRPr/>
            </a:pPr>
            <a:endParaRPr lang="en-US" dirty="0" smtClean="0">
              <a:solidFill>
                <a:schemeClr val="tx1"/>
              </a:solidFill>
            </a:endParaRPr>
          </a:p>
          <a:p>
            <a:pPr>
              <a:spcAft>
                <a:spcPts val="0"/>
              </a:spcAft>
              <a:defRPr/>
            </a:pPr>
            <a:r>
              <a:rPr lang="en-US" dirty="0" smtClean="0">
                <a:solidFill>
                  <a:schemeClr val="tx1"/>
                </a:solidFill>
              </a:rPr>
              <a:t>Some of the best examples of lyric poetry are sonnets.</a:t>
            </a:r>
          </a:p>
        </p:txBody>
      </p:sp>
      <p:sp>
        <p:nvSpPr>
          <p:cNvPr id="6" name="Content Placeholder 5"/>
          <p:cNvSpPr>
            <a:spLocks noGrp="1"/>
          </p:cNvSpPr>
          <p:nvPr>
            <p:ph sz="quarter" idx="4"/>
          </p:nvPr>
        </p:nvSpPr>
        <p:spPr>
          <a:xfrm>
            <a:off x="6169026" y="1371600"/>
            <a:ext cx="4687864" cy="5257800"/>
          </a:xfrm>
        </p:spPr>
        <p:txBody>
          <a:bodyPr rtlCol="0">
            <a:normAutofit/>
          </a:bodyPr>
          <a:lstStyle/>
          <a:p>
            <a:pPr>
              <a:spcAft>
                <a:spcPts val="0"/>
              </a:spcAft>
              <a:buNone/>
              <a:defRPr/>
            </a:pPr>
            <a:r>
              <a:rPr lang="en-US" b="1" dirty="0" smtClean="0">
                <a:solidFill>
                  <a:schemeClr val="accent2">
                    <a:lumMod val="60000"/>
                    <a:lumOff val="40000"/>
                  </a:schemeClr>
                </a:solidFill>
              </a:rPr>
              <a:t>      </a:t>
            </a:r>
            <a:r>
              <a:rPr lang="en-US" b="1" dirty="0" smtClean="0">
                <a:solidFill>
                  <a:schemeClr val="tx1"/>
                </a:solidFill>
              </a:rPr>
              <a:t>Emily Dickinson</a:t>
            </a:r>
          </a:p>
          <a:p>
            <a:pPr>
              <a:spcAft>
                <a:spcPts val="0"/>
              </a:spcAft>
              <a:defRPr/>
            </a:pPr>
            <a:r>
              <a:rPr lang="en-US" dirty="0" smtClean="0">
                <a:solidFill>
                  <a:schemeClr val="tx1"/>
                </a:solidFill>
              </a:rPr>
              <a:t>This example of lyric poetry is a poem by Emily Dickinson named “I Felt a Funeral in my Brain.” It describes a person who is going insane, or thinks they are:</a:t>
            </a:r>
          </a:p>
          <a:p>
            <a:pPr>
              <a:spcAft>
                <a:spcPts val="0"/>
              </a:spcAft>
              <a:defRPr/>
            </a:pPr>
            <a:endParaRPr lang="en-US" dirty="0" smtClean="0">
              <a:solidFill>
                <a:schemeClr val="tx1"/>
              </a:solidFill>
            </a:endParaRPr>
          </a:p>
          <a:p>
            <a:pPr>
              <a:spcAft>
                <a:spcPts val="0"/>
              </a:spcAft>
              <a:defRPr/>
            </a:pPr>
            <a:r>
              <a:rPr lang="en-US" dirty="0" smtClean="0">
                <a:solidFill>
                  <a:schemeClr val="tx1"/>
                </a:solidFill>
              </a:rPr>
              <a:t>I felt a Funeral, in my Brain,    </a:t>
            </a:r>
            <a:r>
              <a:rPr lang="en-US" dirty="0" smtClean="0">
                <a:solidFill>
                  <a:schemeClr val="tx1"/>
                </a:solidFill>
              </a:rPr>
              <a:t>         And </a:t>
            </a:r>
            <a:r>
              <a:rPr lang="en-US" dirty="0" smtClean="0">
                <a:solidFill>
                  <a:schemeClr val="tx1"/>
                </a:solidFill>
              </a:rPr>
              <a:t>Mourners to and fro       </a:t>
            </a:r>
            <a:r>
              <a:rPr lang="en-US" dirty="0" smtClean="0">
                <a:solidFill>
                  <a:schemeClr val="tx1"/>
                </a:solidFill>
              </a:rPr>
              <a:t>           Kept </a:t>
            </a:r>
            <a:r>
              <a:rPr lang="en-US" dirty="0" smtClean="0">
                <a:solidFill>
                  <a:schemeClr val="tx1"/>
                </a:solidFill>
              </a:rPr>
              <a:t>treading - treading - till it seemed                                      That Sense was breaking through -                                    And when they all were seated, </a:t>
            </a:r>
            <a:r>
              <a:rPr lang="en-US" dirty="0" smtClean="0">
                <a:solidFill>
                  <a:schemeClr val="tx1"/>
                </a:solidFill>
              </a:rPr>
              <a:t>          A </a:t>
            </a:r>
            <a:r>
              <a:rPr lang="en-US" dirty="0" smtClean="0">
                <a:solidFill>
                  <a:schemeClr val="tx1"/>
                </a:solidFill>
              </a:rPr>
              <a:t>Service, like a Drum            </a:t>
            </a:r>
            <a:r>
              <a:rPr lang="en-US" dirty="0" smtClean="0">
                <a:solidFill>
                  <a:schemeClr val="tx1"/>
                </a:solidFill>
              </a:rPr>
              <a:t>        -</a:t>
            </a:r>
            <a:r>
              <a:rPr lang="en-US" dirty="0" smtClean="0">
                <a:solidFill>
                  <a:schemeClr val="tx1"/>
                </a:solidFill>
              </a:rPr>
              <a:t>Kept beating - beating - till I thought                                        My Mind was going numb - </a:t>
            </a:r>
          </a:p>
        </p:txBody>
      </p:sp>
      <p:pic>
        <p:nvPicPr>
          <p:cNvPr id="307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9567" y="20392"/>
            <a:ext cx="1442433" cy="1712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699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81200" y="304800"/>
            <a:ext cx="4040188" cy="914400"/>
          </a:xfrm>
        </p:spPr>
        <p:txBody>
          <a:bodyPr rtlCol="0">
            <a:normAutofit/>
          </a:bodyPr>
          <a:lstStyle/>
          <a:p>
            <a:pPr algn="ctr">
              <a:defRPr/>
            </a:pPr>
            <a:r>
              <a:rPr lang="en-US" sz="5400" dirty="0">
                <a:solidFill>
                  <a:schemeClr val="tx2">
                    <a:lumMod val="75000"/>
                  </a:schemeClr>
                </a:solidFill>
              </a:rPr>
              <a:t>EPIC</a:t>
            </a:r>
          </a:p>
        </p:txBody>
      </p:sp>
      <p:sp>
        <p:nvSpPr>
          <p:cNvPr id="4" name="Content Placeholder 3"/>
          <p:cNvSpPr>
            <a:spLocks noGrp="1"/>
          </p:cNvSpPr>
          <p:nvPr>
            <p:ph sz="half" idx="2"/>
          </p:nvPr>
        </p:nvSpPr>
        <p:spPr>
          <a:xfrm>
            <a:off x="1981200" y="1524001"/>
            <a:ext cx="4040188" cy="4602163"/>
          </a:xfrm>
        </p:spPr>
        <p:txBody>
          <a:bodyPr rtlCol="0">
            <a:normAutofit/>
          </a:bodyPr>
          <a:lstStyle/>
          <a:p>
            <a:pPr>
              <a:spcAft>
                <a:spcPts val="0"/>
              </a:spcAft>
              <a:defRPr/>
            </a:pPr>
            <a:r>
              <a:rPr lang="en-US" dirty="0" smtClean="0">
                <a:solidFill>
                  <a:schemeClr val="tx2">
                    <a:lumMod val="75000"/>
                  </a:schemeClr>
                </a:solidFill>
              </a:rPr>
              <a:t>A long narrative poem celebrating the adventures and achievements of a hero...epics deal with the traditions, mythical or historical, of a nation.</a:t>
            </a:r>
          </a:p>
          <a:p>
            <a:pPr>
              <a:spcAft>
                <a:spcPts val="0"/>
              </a:spcAft>
              <a:defRPr/>
            </a:pPr>
            <a:r>
              <a:rPr lang="en-US" dirty="0" smtClean="0">
                <a:solidFill>
                  <a:schemeClr val="tx2">
                    <a:lumMod val="75000"/>
                  </a:schemeClr>
                </a:solidFill>
              </a:rPr>
              <a:t>For example, </a:t>
            </a:r>
            <a:r>
              <a:rPr lang="en-US" i="1" dirty="0" smtClean="0">
                <a:solidFill>
                  <a:schemeClr val="tx2">
                    <a:lumMod val="75000"/>
                  </a:schemeClr>
                </a:solidFill>
              </a:rPr>
              <a:t>The Odyssey</a:t>
            </a:r>
            <a:r>
              <a:rPr lang="en-US" dirty="0" smtClean="0">
                <a:solidFill>
                  <a:schemeClr val="tx2">
                    <a:lumMod val="75000"/>
                  </a:schemeClr>
                </a:solidFill>
              </a:rPr>
              <a:t> centers on the Greek hero Odysseus and his journey home following the fall of Troy.  I</a:t>
            </a:r>
          </a:p>
        </p:txBody>
      </p:sp>
      <p:sp>
        <p:nvSpPr>
          <p:cNvPr id="5" name="Text Placeholder 4"/>
          <p:cNvSpPr>
            <a:spLocks noGrp="1"/>
          </p:cNvSpPr>
          <p:nvPr>
            <p:ph type="body" sz="quarter" idx="3"/>
          </p:nvPr>
        </p:nvSpPr>
        <p:spPr>
          <a:xfrm>
            <a:off x="6169026" y="304800"/>
            <a:ext cx="4041775" cy="762000"/>
          </a:xfrm>
        </p:spPr>
        <p:txBody>
          <a:bodyPr rtlCol="0">
            <a:normAutofit/>
          </a:bodyPr>
          <a:lstStyle/>
          <a:p>
            <a:pPr algn="ctr">
              <a:defRPr/>
            </a:pPr>
            <a:r>
              <a:rPr lang="en-US" sz="3600" dirty="0">
                <a:solidFill>
                  <a:schemeClr val="tx2">
                    <a:lumMod val="75000"/>
                  </a:schemeClr>
                </a:solidFill>
              </a:rPr>
              <a:t>Excerpt</a:t>
            </a:r>
          </a:p>
        </p:txBody>
      </p:sp>
      <p:sp>
        <p:nvSpPr>
          <p:cNvPr id="6" name="Content Placeholder 5"/>
          <p:cNvSpPr>
            <a:spLocks noGrp="1"/>
          </p:cNvSpPr>
          <p:nvPr>
            <p:ph sz="quarter" idx="4"/>
          </p:nvPr>
        </p:nvSpPr>
        <p:spPr>
          <a:xfrm>
            <a:off x="5867400" y="1447800"/>
            <a:ext cx="4495800" cy="5105400"/>
          </a:xfrm>
        </p:spPr>
        <p:txBody>
          <a:bodyPr rtlCol="0">
            <a:normAutofit lnSpcReduction="10000"/>
          </a:bodyPr>
          <a:lstStyle/>
          <a:p>
            <a:pPr>
              <a:spcAft>
                <a:spcPts val="0"/>
              </a:spcAft>
              <a:defRPr/>
            </a:pPr>
            <a:r>
              <a:rPr lang="en-US" dirty="0" smtClean="0">
                <a:solidFill>
                  <a:schemeClr val="tx2">
                    <a:lumMod val="75000"/>
                  </a:schemeClr>
                </a:solidFill>
              </a:rPr>
              <a:t>In the very first line Homer, the author, says, "Sing in me, Muse, and through me tell the story"  which is then followed by an explanation of the theme. The introduction of the muse and the theme statement are both major characteristics of an epic. </a:t>
            </a:r>
          </a:p>
          <a:p>
            <a:pPr>
              <a:spcAft>
                <a:spcPts val="0"/>
              </a:spcAft>
              <a:defRPr/>
            </a:pPr>
            <a:r>
              <a:rPr lang="en-US" dirty="0" smtClean="0">
                <a:solidFill>
                  <a:schemeClr val="tx2">
                    <a:lumMod val="75000"/>
                  </a:schemeClr>
                </a:solidFill>
              </a:rPr>
              <a:t>Homer also begins in the middle of the story, which is characteristic of an epic as well. </a:t>
            </a:r>
          </a:p>
          <a:p>
            <a:pPr>
              <a:spcAft>
                <a:spcPts val="0"/>
              </a:spcAft>
              <a:defRPr/>
            </a:pPr>
            <a:r>
              <a:rPr lang="en-US" dirty="0" smtClean="0">
                <a:solidFill>
                  <a:schemeClr val="tx2">
                    <a:lumMod val="75000"/>
                  </a:schemeClr>
                </a:solidFill>
              </a:rPr>
              <a:t>Another epic characteristic that can be found is the largeness of the setting. "The Odyssey's" setting spans out in great distances, and Odysseus travels to many different places on his way back to Ithaca.</a:t>
            </a:r>
          </a:p>
        </p:txBody>
      </p:sp>
      <p:pic>
        <p:nvPicPr>
          <p:cNvPr id="1026" name="Picture 2" descr="Image result for the odyss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989" y="5035638"/>
            <a:ext cx="2162622" cy="1822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810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690" y="402465"/>
            <a:ext cx="9601200" cy="1323304"/>
          </a:xfrm>
        </p:spPr>
        <p:txBody>
          <a:bodyPr/>
          <a:lstStyle/>
          <a:p>
            <a:r>
              <a:rPr lang="en-US" dirty="0" smtClean="0"/>
              <a:t>Poetry connects people across different ages, ethnicities, economics, and time.</a:t>
            </a:r>
            <a:endParaRPr lang="en-US" dirty="0"/>
          </a:p>
        </p:txBody>
      </p:sp>
      <p:sp>
        <p:nvSpPr>
          <p:cNvPr id="3" name="Content Placeholder 2"/>
          <p:cNvSpPr>
            <a:spLocks noGrp="1"/>
          </p:cNvSpPr>
          <p:nvPr>
            <p:ph idx="1"/>
          </p:nvPr>
        </p:nvSpPr>
        <p:spPr>
          <a:xfrm>
            <a:off x="1371600" y="1841679"/>
            <a:ext cx="9601200" cy="4836017"/>
          </a:xfrm>
        </p:spPr>
        <p:txBody>
          <a:bodyPr>
            <a:noAutofit/>
          </a:bodyPr>
          <a:lstStyle/>
          <a:p>
            <a:r>
              <a:rPr lang="en-US" sz="2400" dirty="0" smtClean="0"/>
              <a:t>Example:  </a:t>
            </a:r>
            <a:r>
              <a:rPr lang="en-US" sz="2400" b="1" dirty="0" smtClean="0"/>
              <a:t>“An Argument”</a:t>
            </a:r>
            <a:r>
              <a:rPr lang="en-US" sz="2400" dirty="0" smtClean="0"/>
              <a:t> by Thomas Moore (1779-1852)</a:t>
            </a:r>
          </a:p>
          <a:p>
            <a:pPr marL="0" indent="0" algn="ctr">
              <a:buNone/>
            </a:pPr>
            <a:r>
              <a:rPr lang="en-US" sz="2400" dirty="0"/>
              <a:t> </a:t>
            </a:r>
            <a:r>
              <a:rPr lang="en-US" sz="2400" dirty="0" smtClean="0"/>
              <a:t>      I’ve oft been told by learned friars,</a:t>
            </a:r>
          </a:p>
          <a:p>
            <a:pPr marL="0" indent="0" algn="ctr">
              <a:buNone/>
            </a:pPr>
            <a:r>
              <a:rPr lang="en-US" sz="2400" dirty="0" smtClean="0"/>
              <a:t>That wishing and the crime are one,</a:t>
            </a:r>
          </a:p>
          <a:p>
            <a:pPr marL="0" indent="0" algn="ctr">
              <a:buNone/>
            </a:pPr>
            <a:r>
              <a:rPr lang="en-US" sz="2400" dirty="0" smtClean="0"/>
              <a:t>And Heaven punishes desires</a:t>
            </a:r>
          </a:p>
          <a:p>
            <a:pPr marL="0" indent="0" algn="ctr">
              <a:buNone/>
            </a:pPr>
            <a:r>
              <a:rPr lang="en-US" sz="2400" dirty="0" smtClean="0"/>
              <a:t>As much as if the deed were done.</a:t>
            </a:r>
          </a:p>
          <a:p>
            <a:pPr marL="0" indent="0" algn="ctr">
              <a:buNone/>
            </a:pPr>
            <a:endParaRPr lang="en-US" sz="2400" dirty="0"/>
          </a:p>
          <a:p>
            <a:pPr marL="0" indent="0" algn="ctr">
              <a:buNone/>
            </a:pPr>
            <a:r>
              <a:rPr lang="en-US" sz="2400" dirty="0" smtClean="0"/>
              <a:t>If wishing damns us, you and I</a:t>
            </a:r>
          </a:p>
          <a:p>
            <a:pPr marL="0" indent="0" algn="ctr">
              <a:buNone/>
            </a:pPr>
            <a:r>
              <a:rPr lang="en-US" sz="2400" dirty="0" smtClean="0"/>
              <a:t>Are damned to all our heart’s content;</a:t>
            </a:r>
          </a:p>
          <a:p>
            <a:pPr marL="0" indent="0" algn="ctr">
              <a:buNone/>
            </a:pPr>
            <a:r>
              <a:rPr lang="en-US" sz="2400" dirty="0" smtClean="0"/>
              <a:t>Come, then, at lease we may enjoy </a:t>
            </a:r>
          </a:p>
          <a:p>
            <a:pPr marL="0" indent="0" algn="ctr">
              <a:buNone/>
            </a:pPr>
            <a:r>
              <a:rPr lang="en-US" sz="2400" dirty="0" smtClean="0"/>
              <a:t>Some pleasure for our punishment </a:t>
            </a:r>
            <a:endParaRPr lang="en-US" sz="2400" dirty="0"/>
          </a:p>
        </p:txBody>
      </p:sp>
    </p:spTree>
    <p:extLst>
      <p:ext uri="{BB962C8B-B14F-4D97-AF65-F5344CB8AC3E}">
        <p14:creationId xmlns:p14="http://schemas.microsoft.com/office/powerpoint/2010/main" val="2531546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81200" y="381000"/>
            <a:ext cx="4040188" cy="914400"/>
          </a:xfrm>
        </p:spPr>
        <p:txBody>
          <a:bodyPr rtlCol="0">
            <a:normAutofit/>
          </a:bodyPr>
          <a:lstStyle/>
          <a:p>
            <a:pPr algn="ctr">
              <a:defRPr/>
            </a:pPr>
            <a:r>
              <a:rPr lang="en-US" sz="5400" b="1" dirty="0">
                <a:solidFill>
                  <a:schemeClr val="tx1"/>
                </a:solidFill>
              </a:rPr>
              <a:t>Sonnet</a:t>
            </a:r>
          </a:p>
        </p:txBody>
      </p:sp>
      <p:sp>
        <p:nvSpPr>
          <p:cNvPr id="4" name="Content Placeholder 3"/>
          <p:cNvSpPr>
            <a:spLocks noGrp="1"/>
          </p:cNvSpPr>
          <p:nvPr>
            <p:ph sz="half" idx="2"/>
          </p:nvPr>
        </p:nvSpPr>
        <p:spPr>
          <a:xfrm>
            <a:off x="1981200" y="1371600"/>
            <a:ext cx="4040188" cy="5181600"/>
          </a:xfrm>
        </p:spPr>
        <p:txBody>
          <a:bodyPr rtlCol="0">
            <a:normAutofit lnSpcReduction="10000"/>
          </a:bodyPr>
          <a:lstStyle/>
          <a:p>
            <a:pPr>
              <a:spcAft>
                <a:spcPts val="0"/>
              </a:spcAft>
              <a:defRPr/>
            </a:pPr>
            <a:r>
              <a:rPr lang="en-US" dirty="0">
                <a:solidFill>
                  <a:schemeClr val="tx1"/>
                </a:solidFill>
              </a:rPr>
              <a:t>A fourteen line poem in iambic </a:t>
            </a:r>
            <a:r>
              <a:rPr lang="en-US" dirty="0" smtClean="0">
                <a:solidFill>
                  <a:schemeClr val="tx1"/>
                </a:solidFill>
              </a:rPr>
              <a:t>pentameter</a:t>
            </a:r>
            <a:endParaRPr lang="en-US" dirty="0">
              <a:solidFill>
                <a:schemeClr val="tx1"/>
              </a:solidFill>
            </a:endParaRPr>
          </a:p>
          <a:p>
            <a:pPr>
              <a:spcAft>
                <a:spcPts val="0"/>
              </a:spcAft>
              <a:defRPr/>
            </a:pPr>
            <a:r>
              <a:rPr lang="en-US" dirty="0">
                <a:solidFill>
                  <a:schemeClr val="tx1"/>
                </a:solidFill>
              </a:rPr>
              <a:t>A Shakespearean sonnet is composed of 3 quatrains (lines of 4) and a couplet (2 rhyming lines)</a:t>
            </a:r>
          </a:p>
          <a:p>
            <a:pPr>
              <a:spcAft>
                <a:spcPts val="0"/>
              </a:spcAft>
              <a:defRPr/>
            </a:pPr>
            <a:endParaRPr lang="en-US" dirty="0">
              <a:solidFill>
                <a:schemeClr val="tx1"/>
              </a:solidFill>
            </a:endParaRPr>
          </a:p>
          <a:p>
            <a:pPr>
              <a:spcAft>
                <a:spcPts val="0"/>
              </a:spcAft>
              <a:defRPr/>
            </a:pPr>
            <a:r>
              <a:rPr lang="en-US" dirty="0">
                <a:solidFill>
                  <a:schemeClr val="tx1"/>
                </a:solidFill>
              </a:rPr>
              <a:t>The rhyme scheme is:</a:t>
            </a:r>
          </a:p>
          <a:p>
            <a:pPr>
              <a:spcAft>
                <a:spcPts val="0"/>
              </a:spcAft>
              <a:buNone/>
              <a:defRPr/>
            </a:pPr>
            <a:r>
              <a:rPr lang="en-US" dirty="0">
                <a:solidFill>
                  <a:schemeClr val="tx1"/>
                </a:solidFill>
              </a:rPr>
              <a:t>      </a:t>
            </a:r>
            <a:r>
              <a:rPr lang="en-US" dirty="0" err="1">
                <a:solidFill>
                  <a:schemeClr val="tx1"/>
                </a:solidFill>
              </a:rPr>
              <a:t>abab</a:t>
            </a:r>
            <a:endParaRPr lang="en-US" dirty="0">
              <a:solidFill>
                <a:schemeClr val="tx1"/>
              </a:solidFill>
            </a:endParaRPr>
          </a:p>
          <a:p>
            <a:pPr>
              <a:spcAft>
                <a:spcPts val="0"/>
              </a:spcAft>
              <a:buNone/>
              <a:defRPr/>
            </a:pPr>
            <a:r>
              <a:rPr lang="en-US" dirty="0">
                <a:solidFill>
                  <a:schemeClr val="tx1"/>
                </a:solidFill>
              </a:rPr>
              <a:t>      </a:t>
            </a:r>
            <a:r>
              <a:rPr lang="en-US" dirty="0" err="1">
                <a:solidFill>
                  <a:schemeClr val="tx1"/>
                </a:solidFill>
              </a:rPr>
              <a:t>cdcd</a:t>
            </a:r>
            <a:endParaRPr lang="en-US" dirty="0">
              <a:solidFill>
                <a:schemeClr val="tx1"/>
              </a:solidFill>
            </a:endParaRPr>
          </a:p>
          <a:p>
            <a:pPr>
              <a:spcAft>
                <a:spcPts val="0"/>
              </a:spcAft>
              <a:buNone/>
              <a:defRPr/>
            </a:pPr>
            <a:r>
              <a:rPr lang="en-US" dirty="0">
                <a:solidFill>
                  <a:schemeClr val="tx1"/>
                </a:solidFill>
              </a:rPr>
              <a:t>      </a:t>
            </a:r>
            <a:r>
              <a:rPr lang="en-US" dirty="0" err="1">
                <a:solidFill>
                  <a:schemeClr val="tx1"/>
                </a:solidFill>
              </a:rPr>
              <a:t>efef</a:t>
            </a:r>
            <a:endParaRPr lang="en-US" dirty="0">
              <a:solidFill>
                <a:schemeClr val="tx1"/>
              </a:solidFill>
            </a:endParaRPr>
          </a:p>
          <a:p>
            <a:pPr>
              <a:spcAft>
                <a:spcPts val="0"/>
              </a:spcAft>
              <a:buNone/>
              <a:defRPr/>
            </a:pPr>
            <a:r>
              <a:rPr lang="en-US" dirty="0">
                <a:solidFill>
                  <a:schemeClr val="tx1"/>
                </a:solidFill>
              </a:rPr>
              <a:t>      g </a:t>
            </a:r>
            <a:r>
              <a:rPr lang="en-US" dirty="0" err="1">
                <a:solidFill>
                  <a:schemeClr val="tx1"/>
                </a:solidFill>
              </a:rPr>
              <a:t>g</a:t>
            </a:r>
            <a:r>
              <a:rPr lang="en-US" dirty="0">
                <a:solidFill>
                  <a:schemeClr val="tx1"/>
                </a:solidFill>
              </a:rPr>
              <a:t> </a:t>
            </a:r>
          </a:p>
          <a:p>
            <a:pPr>
              <a:spcAft>
                <a:spcPts val="0"/>
              </a:spcAft>
              <a:buNone/>
              <a:defRPr/>
            </a:pPr>
            <a:r>
              <a:rPr lang="en-US" dirty="0">
                <a:solidFill>
                  <a:schemeClr val="tx1"/>
                </a:solidFill>
              </a:rPr>
              <a:t>*  Sonnets end with a couplet which sums up the meaning of the poem</a:t>
            </a:r>
          </a:p>
        </p:txBody>
      </p:sp>
      <p:sp>
        <p:nvSpPr>
          <p:cNvPr id="5" name="Text Placeholder 4"/>
          <p:cNvSpPr>
            <a:spLocks noGrp="1"/>
          </p:cNvSpPr>
          <p:nvPr>
            <p:ph type="body" sz="quarter" idx="3"/>
          </p:nvPr>
        </p:nvSpPr>
        <p:spPr>
          <a:xfrm>
            <a:off x="6169026" y="381000"/>
            <a:ext cx="4041775" cy="838200"/>
          </a:xfrm>
        </p:spPr>
        <p:txBody>
          <a:bodyPr rtlCol="0">
            <a:normAutofit fontScale="92500" lnSpcReduction="10000"/>
          </a:bodyPr>
          <a:lstStyle/>
          <a:p>
            <a:pPr algn="ctr">
              <a:defRPr/>
            </a:pPr>
            <a:r>
              <a:rPr lang="en-US" sz="3600" dirty="0">
                <a:solidFill>
                  <a:srgbClr val="7030A0"/>
                </a:solidFill>
              </a:rPr>
              <a:t>Example: </a:t>
            </a:r>
          </a:p>
          <a:p>
            <a:pPr algn="ctr">
              <a:defRPr/>
            </a:pPr>
            <a:r>
              <a:rPr lang="en-US" sz="3600" dirty="0">
                <a:solidFill>
                  <a:srgbClr val="7030A0"/>
                </a:solidFill>
              </a:rPr>
              <a:t>Sonnet  130</a:t>
            </a:r>
          </a:p>
        </p:txBody>
      </p:sp>
      <p:sp>
        <p:nvSpPr>
          <p:cNvPr id="6" name="Content Placeholder 5"/>
          <p:cNvSpPr>
            <a:spLocks noGrp="1"/>
          </p:cNvSpPr>
          <p:nvPr>
            <p:ph sz="quarter" idx="4"/>
          </p:nvPr>
        </p:nvSpPr>
        <p:spPr>
          <a:xfrm>
            <a:off x="6169026" y="1371600"/>
            <a:ext cx="4270375" cy="5105400"/>
          </a:xfrm>
        </p:spPr>
        <p:txBody>
          <a:bodyPr rtlCol="0">
            <a:normAutofit fontScale="85000" lnSpcReduction="20000"/>
          </a:bodyPr>
          <a:lstStyle/>
          <a:p>
            <a:pPr>
              <a:spcAft>
                <a:spcPts val="0"/>
              </a:spcAft>
              <a:defRPr/>
            </a:pPr>
            <a:endParaRPr lang="en-US" b="1" dirty="0" smtClean="0"/>
          </a:p>
          <a:p>
            <a:pPr>
              <a:spcAft>
                <a:spcPts val="0"/>
              </a:spcAft>
              <a:defRPr/>
            </a:pPr>
            <a:r>
              <a:rPr lang="en-US" i="1" dirty="0" smtClean="0">
                <a:solidFill>
                  <a:srgbClr val="7030A0"/>
                </a:solidFill>
              </a:rPr>
              <a:t>My mistress' eyes are nothing like the sun;</a:t>
            </a:r>
            <a:r>
              <a:rPr lang="en-US" dirty="0" smtClean="0">
                <a:solidFill>
                  <a:srgbClr val="7030A0"/>
                </a:solidFill>
              </a:rPr>
              <a:t/>
            </a:r>
            <a:br>
              <a:rPr lang="en-US" dirty="0" smtClean="0">
                <a:solidFill>
                  <a:srgbClr val="7030A0"/>
                </a:solidFill>
              </a:rPr>
            </a:br>
            <a:r>
              <a:rPr lang="en-US" i="1" dirty="0" smtClean="0">
                <a:solidFill>
                  <a:srgbClr val="7030A0"/>
                </a:solidFill>
              </a:rPr>
              <a:t>Coral is far more red, than her lips red:</a:t>
            </a:r>
            <a:r>
              <a:rPr lang="en-US" dirty="0" smtClean="0">
                <a:solidFill>
                  <a:srgbClr val="7030A0"/>
                </a:solidFill>
              </a:rPr>
              <a:t/>
            </a:r>
            <a:br>
              <a:rPr lang="en-US" dirty="0" smtClean="0">
                <a:solidFill>
                  <a:srgbClr val="7030A0"/>
                </a:solidFill>
              </a:rPr>
            </a:br>
            <a:r>
              <a:rPr lang="en-US" i="1" dirty="0" smtClean="0">
                <a:solidFill>
                  <a:srgbClr val="7030A0"/>
                </a:solidFill>
              </a:rPr>
              <a:t>If snow be white, why then her breasts are dun;</a:t>
            </a:r>
            <a:r>
              <a:rPr lang="en-US" dirty="0" smtClean="0">
                <a:solidFill>
                  <a:srgbClr val="7030A0"/>
                </a:solidFill>
              </a:rPr>
              <a:t/>
            </a:r>
            <a:br>
              <a:rPr lang="en-US" dirty="0" smtClean="0">
                <a:solidFill>
                  <a:srgbClr val="7030A0"/>
                </a:solidFill>
              </a:rPr>
            </a:br>
            <a:r>
              <a:rPr lang="en-US" i="1" dirty="0" smtClean="0">
                <a:solidFill>
                  <a:srgbClr val="7030A0"/>
                </a:solidFill>
              </a:rPr>
              <a:t>If hairs be wires, black wires grow on her head.</a:t>
            </a:r>
            <a:r>
              <a:rPr lang="en-US" dirty="0" smtClean="0">
                <a:solidFill>
                  <a:srgbClr val="7030A0"/>
                </a:solidFill>
              </a:rPr>
              <a:t/>
            </a:r>
            <a:br>
              <a:rPr lang="en-US" dirty="0" smtClean="0">
                <a:solidFill>
                  <a:srgbClr val="7030A0"/>
                </a:solidFill>
              </a:rPr>
            </a:br>
            <a:r>
              <a:rPr lang="en-US" i="1" dirty="0" smtClean="0">
                <a:solidFill>
                  <a:srgbClr val="7030A0"/>
                </a:solidFill>
              </a:rPr>
              <a:t>I have seen roses damasked, red and white,</a:t>
            </a:r>
            <a:r>
              <a:rPr lang="en-US" dirty="0" smtClean="0">
                <a:solidFill>
                  <a:srgbClr val="7030A0"/>
                </a:solidFill>
              </a:rPr>
              <a:t/>
            </a:r>
            <a:br>
              <a:rPr lang="en-US" dirty="0" smtClean="0">
                <a:solidFill>
                  <a:srgbClr val="7030A0"/>
                </a:solidFill>
              </a:rPr>
            </a:br>
            <a:r>
              <a:rPr lang="en-US" i="1" dirty="0" smtClean="0">
                <a:solidFill>
                  <a:srgbClr val="7030A0"/>
                </a:solidFill>
              </a:rPr>
              <a:t>But no such roses see I in her cheeks;</a:t>
            </a:r>
            <a:r>
              <a:rPr lang="en-US" dirty="0" smtClean="0">
                <a:solidFill>
                  <a:srgbClr val="7030A0"/>
                </a:solidFill>
              </a:rPr>
              <a:t/>
            </a:r>
            <a:br>
              <a:rPr lang="en-US" dirty="0" smtClean="0">
                <a:solidFill>
                  <a:srgbClr val="7030A0"/>
                </a:solidFill>
              </a:rPr>
            </a:br>
            <a:r>
              <a:rPr lang="en-US" i="1" dirty="0" smtClean="0">
                <a:solidFill>
                  <a:srgbClr val="7030A0"/>
                </a:solidFill>
              </a:rPr>
              <a:t>And in some perfumes is there more delight</a:t>
            </a:r>
            <a:r>
              <a:rPr lang="en-US" dirty="0" smtClean="0">
                <a:solidFill>
                  <a:srgbClr val="7030A0"/>
                </a:solidFill>
              </a:rPr>
              <a:t/>
            </a:r>
            <a:br>
              <a:rPr lang="en-US" dirty="0" smtClean="0">
                <a:solidFill>
                  <a:srgbClr val="7030A0"/>
                </a:solidFill>
              </a:rPr>
            </a:br>
            <a:r>
              <a:rPr lang="en-US" i="1" dirty="0" smtClean="0">
                <a:solidFill>
                  <a:srgbClr val="7030A0"/>
                </a:solidFill>
              </a:rPr>
              <a:t>Than in the breath that from my mistress reeks.</a:t>
            </a:r>
            <a:r>
              <a:rPr lang="en-US" dirty="0" smtClean="0">
                <a:solidFill>
                  <a:srgbClr val="7030A0"/>
                </a:solidFill>
              </a:rPr>
              <a:t/>
            </a:r>
            <a:br>
              <a:rPr lang="en-US" dirty="0" smtClean="0">
                <a:solidFill>
                  <a:srgbClr val="7030A0"/>
                </a:solidFill>
              </a:rPr>
            </a:br>
            <a:r>
              <a:rPr lang="en-US" i="1" dirty="0" smtClean="0">
                <a:solidFill>
                  <a:srgbClr val="7030A0"/>
                </a:solidFill>
              </a:rPr>
              <a:t>I love to hear her speak, yet well I know</a:t>
            </a:r>
            <a:r>
              <a:rPr lang="en-US" dirty="0" smtClean="0">
                <a:solidFill>
                  <a:srgbClr val="7030A0"/>
                </a:solidFill>
              </a:rPr>
              <a:t/>
            </a:r>
            <a:br>
              <a:rPr lang="en-US" dirty="0" smtClean="0">
                <a:solidFill>
                  <a:srgbClr val="7030A0"/>
                </a:solidFill>
              </a:rPr>
            </a:br>
            <a:r>
              <a:rPr lang="en-US" i="1" dirty="0" smtClean="0">
                <a:solidFill>
                  <a:srgbClr val="7030A0"/>
                </a:solidFill>
              </a:rPr>
              <a:t>That music hath a far more pleasing sound:</a:t>
            </a:r>
            <a:r>
              <a:rPr lang="en-US" dirty="0" smtClean="0">
                <a:solidFill>
                  <a:srgbClr val="7030A0"/>
                </a:solidFill>
              </a:rPr>
              <a:t/>
            </a:r>
            <a:br>
              <a:rPr lang="en-US" dirty="0" smtClean="0">
                <a:solidFill>
                  <a:srgbClr val="7030A0"/>
                </a:solidFill>
              </a:rPr>
            </a:br>
            <a:r>
              <a:rPr lang="en-US" i="1" dirty="0" smtClean="0">
                <a:solidFill>
                  <a:srgbClr val="7030A0"/>
                </a:solidFill>
              </a:rPr>
              <a:t>I grant I never saw a goddess go, </a:t>
            </a:r>
            <a:r>
              <a:rPr lang="en-US" dirty="0" smtClean="0">
                <a:solidFill>
                  <a:srgbClr val="7030A0"/>
                </a:solidFill>
              </a:rPr>
              <a:t/>
            </a:r>
            <a:br>
              <a:rPr lang="en-US" dirty="0" smtClean="0">
                <a:solidFill>
                  <a:srgbClr val="7030A0"/>
                </a:solidFill>
              </a:rPr>
            </a:br>
            <a:r>
              <a:rPr lang="en-US" i="1" dirty="0" smtClean="0">
                <a:solidFill>
                  <a:srgbClr val="7030A0"/>
                </a:solidFill>
              </a:rPr>
              <a:t>My mistress, when she walks, treads on the ground:</a:t>
            </a:r>
            <a:r>
              <a:rPr lang="en-US" dirty="0" smtClean="0">
                <a:solidFill>
                  <a:srgbClr val="7030A0"/>
                </a:solidFill>
              </a:rPr>
              <a:t/>
            </a:r>
            <a:br>
              <a:rPr lang="en-US" dirty="0" smtClean="0">
                <a:solidFill>
                  <a:srgbClr val="7030A0"/>
                </a:solidFill>
              </a:rPr>
            </a:br>
            <a:r>
              <a:rPr lang="en-US" dirty="0" smtClean="0">
                <a:solidFill>
                  <a:srgbClr val="7030A0"/>
                </a:solidFill>
              </a:rPr>
              <a:t>   </a:t>
            </a:r>
            <a:r>
              <a:rPr lang="en-US" i="1" dirty="0" smtClean="0">
                <a:solidFill>
                  <a:srgbClr val="7030A0"/>
                </a:solidFill>
              </a:rPr>
              <a:t>And yet by heaven, I think my love as rare,</a:t>
            </a:r>
            <a:r>
              <a:rPr lang="en-US" dirty="0" smtClean="0">
                <a:solidFill>
                  <a:srgbClr val="7030A0"/>
                </a:solidFill>
              </a:rPr>
              <a:t/>
            </a:r>
            <a:br>
              <a:rPr lang="en-US" dirty="0" smtClean="0">
                <a:solidFill>
                  <a:srgbClr val="7030A0"/>
                </a:solidFill>
              </a:rPr>
            </a:br>
            <a:r>
              <a:rPr lang="en-US" dirty="0" smtClean="0">
                <a:solidFill>
                  <a:srgbClr val="7030A0"/>
                </a:solidFill>
              </a:rPr>
              <a:t>   </a:t>
            </a:r>
            <a:r>
              <a:rPr lang="en-US" i="1" dirty="0" smtClean="0">
                <a:solidFill>
                  <a:srgbClr val="7030A0"/>
                </a:solidFill>
              </a:rPr>
              <a:t>As any she belied with false compare.</a:t>
            </a:r>
            <a:endParaRPr lang="en-US" dirty="0" smtClean="0">
              <a:solidFill>
                <a:srgbClr val="7030A0"/>
              </a:solidFill>
            </a:endParaRPr>
          </a:p>
          <a:p>
            <a:pPr>
              <a:spcAft>
                <a:spcPts val="0"/>
              </a:spcAft>
              <a:defRPr/>
            </a:pPr>
            <a:endParaRPr lang="en-US" dirty="0" smtClean="0"/>
          </a:p>
        </p:txBody>
      </p:sp>
      <p:pic>
        <p:nvPicPr>
          <p:cNvPr id="6146" name="Picture 2" descr="Image result for sonnet 1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980" y="0"/>
            <a:ext cx="1818068" cy="146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278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362130"/>
            <a:ext cx="5078250" cy="461665"/>
          </a:xfrm>
          <a:prstGeom prst="rect">
            <a:avLst/>
          </a:prstGeom>
          <a:noFill/>
        </p:spPr>
        <p:txBody>
          <a:bodyPr wrap="none" rtlCol="0">
            <a:spAutoFit/>
          </a:bodyPr>
          <a:lstStyle/>
          <a:p>
            <a:r>
              <a:rPr lang="en-US" sz="2400" b="1" dirty="0"/>
              <a:t>How Words are Accented Does Matter</a:t>
            </a:r>
            <a:endParaRPr lang="en-US" sz="2400" b="1" dirty="0"/>
          </a:p>
        </p:txBody>
      </p:sp>
      <p:sp>
        <p:nvSpPr>
          <p:cNvPr id="3" name="TextBox 2"/>
          <p:cNvSpPr txBox="1"/>
          <p:nvPr/>
        </p:nvSpPr>
        <p:spPr>
          <a:xfrm>
            <a:off x="3276600" y="2819400"/>
            <a:ext cx="5473678" cy="4062651"/>
          </a:xfrm>
          <a:prstGeom prst="rect">
            <a:avLst/>
          </a:prstGeom>
          <a:noFill/>
        </p:spPr>
        <p:txBody>
          <a:bodyPr wrap="none" rtlCol="0">
            <a:spAutoFit/>
          </a:bodyPr>
          <a:lstStyle/>
          <a:p>
            <a:r>
              <a:rPr lang="en-US" sz="2400" b="1" dirty="0"/>
              <a:t>British                            American</a:t>
            </a:r>
          </a:p>
          <a:p>
            <a:endParaRPr lang="en-US" dirty="0"/>
          </a:p>
          <a:p>
            <a:r>
              <a:rPr lang="en-US" sz="2000" dirty="0"/>
              <a:t>`adult                                           a `</a:t>
            </a:r>
            <a:r>
              <a:rPr lang="en-US" sz="2000" dirty="0" err="1"/>
              <a:t>dult</a:t>
            </a:r>
            <a:endParaRPr lang="en-US" sz="2000" dirty="0"/>
          </a:p>
          <a:p>
            <a:endParaRPr lang="en-US" sz="2000" dirty="0"/>
          </a:p>
          <a:p>
            <a:r>
              <a:rPr lang="en-US" sz="2000" dirty="0" err="1"/>
              <a:t>ad`vertisment</a:t>
            </a:r>
            <a:r>
              <a:rPr lang="en-US" sz="2000" dirty="0"/>
              <a:t>                               </a:t>
            </a:r>
            <a:r>
              <a:rPr lang="en-US" sz="2000" dirty="0" err="1"/>
              <a:t>adver</a:t>
            </a:r>
            <a:r>
              <a:rPr lang="en-US" sz="2000" dirty="0"/>
              <a:t> `</a:t>
            </a:r>
            <a:r>
              <a:rPr lang="en-US" sz="2000" dirty="0" err="1"/>
              <a:t>tisement</a:t>
            </a:r>
            <a:endParaRPr lang="en-US" sz="2000" dirty="0"/>
          </a:p>
          <a:p>
            <a:endParaRPr lang="en-US" sz="2000" dirty="0"/>
          </a:p>
          <a:p>
            <a:r>
              <a:rPr lang="en-US" sz="2000" dirty="0"/>
              <a:t>`</a:t>
            </a:r>
            <a:r>
              <a:rPr lang="en-US" sz="2000" dirty="0" err="1"/>
              <a:t>ba</a:t>
            </a:r>
            <a:r>
              <a:rPr lang="en-US" sz="2000" dirty="0"/>
              <a:t> </a:t>
            </a:r>
            <a:r>
              <a:rPr lang="en-US" sz="2000" dirty="0" err="1"/>
              <a:t>llet</a:t>
            </a:r>
            <a:r>
              <a:rPr lang="en-US" sz="2000" dirty="0"/>
              <a:t>                                         </a:t>
            </a:r>
            <a:r>
              <a:rPr lang="en-US" sz="2000" dirty="0" err="1"/>
              <a:t>ba`llet</a:t>
            </a:r>
            <a:endParaRPr lang="en-US" sz="2000" dirty="0"/>
          </a:p>
          <a:p>
            <a:endParaRPr lang="en-US" sz="2000" dirty="0"/>
          </a:p>
          <a:p>
            <a:r>
              <a:rPr lang="en-US" sz="2000" dirty="0"/>
              <a:t>`garage                                        </a:t>
            </a:r>
            <a:r>
              <a:rPr lang="en-US" sz="2000" dirty="0" err="1"/>
              <a:t>ga</a:t>
            </a:r>
            <a:r>
              <a:rPr lang="en-US" sz="2000" dirty="0"/>
              <a:t> `rage</a:t>
            </a:r>
          </a:p>
          <a:p>
            <a:endParaRPr lang="en-US" sz="2000" dirty="0"/>
          </a:p>
          <a:p>
            <a:r>
              <a:rPr lang="en-US" sz="2000" dirty="0"/>
              <a:t>‘vaccine                                       </a:t>
            </a:r>
            <a:r>
              <a:rPr lang="en-US" sz="2000" dirty="0" err="1"/>
              <a:t>va</a:t>
            </a:r>
            <a:r>
              <a:rPr lang="en-US" sz="2000" dirty="0"/>
              <a:t> </a:t>
            </a:r>
            <a:r>
              <a:rPr lang="en-US" sz="2000" dirty="0"/>
              <a:t>`</a:t>
            </a:r>
            <a:r>
              <a:rPr lang="en-US" sz="2000" dirty="0" err="1"/>
              <a:t>ccine</a:t>
            </a:r>
            <a:endParaRPr lang="en-US" sz="2000" dirty="0"/>
          </a:p>
          <a:p>
            <a:endParaRPr lang="en-US" dirty="0"/>
          </a:p>
          <a:p>
            <a:endParaRPr lang="en-US" dirty="0"/>
          </a:p>
        </p:txBody>
      </p:sp>
      <p:pic>
        <p:nvPicPr>
          <p:cNvPr id="4" name="Picture 3"/>
          <p:cNvPicPr>
            <a:picLocks noChangeAspect="1"/>
          </p:cNvPicPr>
          <p:nvPr/>
        </p:nvPicPr>
        <p:blipFill>
          <a:blip r:embed="rId2"/>
          <a:stretch>
            <a:fillRect/>
          </a:stretch>
        </p:blipFill>
        <p:spPr>
          <a:xfrm rot="20261742">
            <a:off x="1839124" y="3743931"/>
            <a:ext cx="1066800" cy="1066800"/>
          </a:xfrm>
          <a:prstGeom prst="rect">
            <a:avLst/>
          </a:prstGeom>
        </p:spPr>
      </p:pic>
      <p:pic>
        <p:nvPicPr>
          <p:cNvPr id="5" name="Picture 4"/>
          <p:cNvPicPr>
            <a:picLocks noChangeAspect="1"/>
          </p:cNvPicPr>
          <p:nvPr/>
        </p:nvPicPr>
        <p:blipFill>
          <a:blip r:embed="rId3"/>
          <a:stretch>
            <a:fillRect/>
          </a:stretch>
        </p:blipFill>
        <p:spPr>
          <a:xfrm rot="873805">
            <a:off x="9242079" y="5282909"/>
            <a:ext cx="990600" cy="990600"/>
          </a:xfrm>
          <a:prstGeom prst="rect">
            <a:avLst/>
          </a:prstGeom>
        </p:spPr>
      </p:pic>
      <p:sp>
        <p:nvSpPr>
          <p:cNvPr id="6" name="TextBox 5"/>
          <p:cNvSpPr txBox="1"/>
          <p:nvPr/>
        </p:nvSpPr>
        <p:spPr>
          <a:xfrm>
            <a:off x="3398378" y="990601"/>
            <a:ext cx="4472699" cy="1323439"/>
          </a:xfrm>
          <a:prstGeom prst="rect">
            <a:avLst/>
          </a:prstGeom>
          <a:noFill/>
        </p:spPr>
        <p:txBody>
          <a:bodyPr wrap="none" rtlCol="0">
            <a:spAutoFit/>
          </a:bodyPr>
          <a:lstStyle/>
          <a:p>
            <a:pPr algn="ctr"/>
            <a:r>
              <a:rPr lang="en-US" sz="2000" dirty="0"/>
              <a:t>Names</a:t>
            </a:r>
          </a:p>
          <a:p>
            <a:endParaRPr lang="en-US" sz="2000" dirty="0"/>
          </a:p>
          <a:p>
            <a:r>
              <a:rPr lang="en-US" sz="2000" dirty="0" smtClean="0"/>
              <a:t>`Nicole            </a:t>
            </a:r>
            <a:r>
              <a:rPr lang="en-US" sz="2000" dirty="0"/>
              <a:t>`</a:t>
            </a:r>
            <a:r>
              <a:rPr lang="en-US" sz="2000" dirty="0" smtClean="0"/>
              <a:t>Daniel                </a:t>
            </a:r>
            <a:r>
              <a:rPr lang="en-US" sz="2000" dirty="0" err="1" smtClean="0"/>
              <a:t>Den`zel</a:t>
            </a:r>
            <a:endParaRPr lang="en-US" sz="2000" dirty="0"/>
          </a:p>
          <a:p>
            <a:r>
              <a:rPr lang="en-US" sz="2000" dirty="0"/>
              <a:t>  </a:t>
            </a:r>
            <a:r>
              <a:rPr lang="en-US" sz="2000" dirty="0" err="1"/>
              <a:t>Ni`cole</a:t>
            </a:r>
            <a:r>
              <a:rPr lang="en-US" sz="2000" dirty="0"/>
              <a:t>            </a:t>
            </a:r>
            <a:r>
              <a:rPr lang="en-US" sz="2000" dirty="0" err="1" smtClean="0"/>
              <a:t>Dan`iel</a:t>
            </a:r>
            <a:r>
              <a:rPr lang="en-US" sz="2000" dirty="0" smtClean="0"/>
              <a:t>              `Denzel</a:t>
            </a:r>
            <a:endParaRPr lang="en-US" sz="2000" dirty="0"/>
          </a:p>
        </p:txBody>
      </p:sp>
    </p:spTree>
    <p:extLst>
      <p:ext uri="{BB962C8B-B14F-4D97-AF65-F5344CB8AC3E}">
        <p14:creationId xmlns:p14="http://schemas.microsoft.com/office/powerpoint/2010/main" val="3350701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2902" y="1207942"/>
            <a:ext cx="4343400" cy="4801314"/>
          </a:xfrm>
          <a:prstGeom prst="rect">
            <a:avLst/>
          </a:prstGeom>
          <a:noFill/>
        </p:spPr>
        <p:txBody>
          <a:bodyPr wrap="square" rtlCol="0">
            <a:spAutoFit/>
          </a:bodyPr>
          <a:lstStyle/>
          <a:p>
            <a:endParaRPr lang="en-US" dirty="0"/>
          </a:p>
          <a:p>
            <a:r>
              <a:rPr lang="en-US" sz="3600" u="sng" dirty="0" err="1"/>
              <a:t>Endstop</a:t>
            </a:r>
            <a:endParaRPr lang="en-US" sz="3600" u="sng" dirty="0"/>
          </a:p>
          <a:p>
            <a:endParaRPr lang="en-US" dirty="0"/>
          </a:p>
          <a:p>
            <a:r>
              <a:rPr lang="en-US" dirty="0"/>
              <a:t>Nature’s first green is gold,</a:t>
            </a:r>
          </a:p>
          <a:p>
            <a:r>
              <a:rPr lang="en-US" dirty="0"/>
              <a:t>Her hardest hue to hold.</a:t>
            </a:r>
          </a:p>
          <a:p>
            <a:r>
              <a:rPr lang="en-US" dirty="0"/>
              <a:t>Her early leaf’s a flower;</a:t>
            </a:r>
          </a:p>
          <a:p>
            <a:r>
              <a:rPr lang="en-US" dirty="0"/>
              <a:t>But only so an hour.</a:t>
            </a:r>
          </a:p>
          <a:p>
            <a:r>
              <a:rPr lang="en-US" dirty="0"/>
              <a:t>Then leaf subsides to leaf.</a:t>
            </a:r>
          </a:p>
          <a:p>
            <a:r>
              <a:rPr lang="en-US" dirty="0"/>
              <a:t>So Eden sank to grief,</a:t>
            </a:r>
          </a:p>
          <a:p>
            <a:r>
              <a:rPr lang="en-US" dirty="0"/>
              <a:t>So dawn goes down to day.</a:t>
            </a:r>
          </a:p>
          <a:p>
            <a:r>
              <a:rPr lang="en-US" dirty="0"/>
              <a:t>Nothing gold can stay.</a:t>
            </a:r>
          </a:p>
          <a:p>
            <a:endParaRPr lang="en-US" dirty="0"/>
          </a:p>
          <a:p>
            <a:endParaRPr lang="en-US" dirty="0"/>
          </a:p>
          <a:p>
            <a:endParaRPr lang="en-US" dirty="0"/>
          </a:p>
          <a:p>
            <a:endParaRPr lang="en-US" dirty="0"/>
          </a:p>
          <a:p>
            <a:endParaRPr lang="en-US" dirty="0"/>
          </a:p>
        </p:txBody>
      </p:sp>
      <p:sp>
        <p:nvSpPr>
          <p:cNvPr id="3" name="TextBox 2"/>
          <p:cNvSpPr txBox="1"/>
          <p:nvPr/>
        </p:nvSpPr>
        <p:spPr>
          <a:xfrm>
            <a:off x="5680364" y="1838326"/>
            <a:ext cx="4502386" cy="2246769"/>
          </a:xfrm>
          <a:prstGeom prst="rect">
            <a:avLst/>
          </a:prstGeom>
          <a:noFill/>
        </p:spPr>
        <p:txBody>
          <a:bodyPr wrap="none" rtlCol="0">
            <a:spAutoFit/>
          </a:bodyPr>
          <a:lstStyle/>
          <a:p>
            <a:r>
              <a:rPr lang="en-US" sz="3200" u="sng" dirty="0"/>
              <a:t>Enjambment</a:t>
            </a:r>
          </a:p>
          <a:p>
            <a:endParaRPr lang="en-US" dirty="0"/>
          </a:p>
          <a:p>
            <a:r>
              <a:rPr lang="en-US" dirty="0"/>
              <a:t>My apple trees will never get across</a:t>
            </a:r>
          </a:p>
          <a:p>
            <a:r>
              <a:rPr lang="en-US" dirty="0"/>
              <a:t>And eat the cones under his pines, I tell him.</a:t>
            </a:r>
          </a:p>
          <a:p>
            <a:endParaRPr lang="en-US" dirty="0"/>
          </a:p>
          <a:p>
            <a:r>
              <a:rPr lang="en-US" dirty="0"/>
              <a:t>Before I built a wall</a:t>
            </a:r>
            <a:r>
              <a:rPr lang="en-US" dirty="0"/>
              <a:t> </a:t>
            </a:r>
            <a:r>
              <a:rPr lang="en-US" dirty="0"/>
              <a:t>I’d ask to know</a:t>
            </a:r>
          </a:p>
          <a:p>
            <a:r>
              <a:rPr lang="en-US" dirty="0"/>
              <a:t>What I was walling in or walling out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564" y="4724400"/>
            <a:ext cx="2667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72792" y="483605"/>
            <a:ext cx="4081567" cy="707886"/>
          </a:xfrm>
          <a:prstGeom prst="rect">
            <a:avLst/>
          </a:prstGeom>
          <a:noFill/>
        </p:spPr>
        <p:txBody>
          <a:bodyPr wrap="none" rtlCol="0">
            <a:spAutoFit/>
          </a:bodyPr>
          <a:lstStyle/>
          <a:p>
            <a:r>
              <a:rPr lang="en-US" sz="4000" dirty="0"/>
              <a:t>Poetic Techniques</a:t>
            </a:r>
            <a:endParaRPr lang="en-US" sz="4000" dirty="0"/>
          </a:p>
        </p:txBody>
      </p:sp>
    </p:spTree>
    <p:extLst>
      <p:ext uri="{BB962C8B-B14F-4D97-AF65-F5344CB8AC3E}">
        <p14:creationId xmlns:p14="http://schemas.microsoft.com/office/powerpoint/2010/main" val="853346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533400"/>
            <a:ext cx="6934200" cy="2862322"/>
          </a:xfrm>
          <a:prstGeom prst="rect">
            <a:avLst/>
          </a:prstGeom>
          <a:noFill/>
        </p:spPr>
        <p:txBody>
          <a:bodyPr wrap="square" rtlCol="0">
            <a:spAutoFit/>
          </a:bodyPr>
          <a:lstStyle/>
          <a:p>
            <a:r>
              <a:rPr lang="en-US" sz="3600" i="1" dirty="0"/>
              <a:t>The Outsiders </a:t>
            </a:r>
            <a:r>
              <a:rPr lang="en-US" sz="3600" dirty="0"/>
              <a:t>by SE Hinton</a:t>
            </a:r>
          </a:p>
          <a:p>
            <a:r>
              <a:rPr lang="en-US" sz="3600" dirty="0"/>
              <a:t>“ ‘Stay gold, </a:t>
            </a:r>
            <a:r>
              <a:rPr lang="en-US" sz="3600" dirty="0" err="1"/>
              <a:t>Ponyboy</a:t>
            </a:r>
            <a:r>
              <a:rPr lang="en-US" sz="3600" dirty="0"/>
              <a:t>. Stay gold..’ ”(148).</a:t>
            </a:r>
          </a:p>
          <a:p>
            <a:endParaRPr lang="en-US" dirty="0"/>
          </a:p>
          <a:p>
            <a:r>
              <a:rPr lang="en-US" dirty="0">
                <a:hlinkClick r:id="rId2"/>
              </a:rPr>
              <a:t>https</a:t>
            </a:r>
            <a:r>
              <a:rPr lang="en-US" dirty="0">
                <a:hlinkClick r:id="rId2"/>
              </a:rPr>
              <a:t>://www.youtube.com/watch?v=cOwPaC3ZaQQ</a:t>
            </a:r>
            <a:endParaRPr lang="en-US" dirty="0"/>
          </a:p>
          <a:p>
            <a:endParaRPr lang="en-US"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780" y="2971800"/>
            <a:ext cx="2514600" cy="3598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840" y="3007824"/>
            <a:ext cx="2171700" cy="352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74273" y="3900296"/>
            <a:ext cx="1628972" cy="2308324"/>
          </a:xfrm>
          <a:prstGeom prst="rect">
            <a:avLst/>
          </a:prstGeom>
          <a:noFill/>
        </p:spPr>
        <p:txBody>
          <a:bodyPr wrap="none" rtlCol="0">
            <a:spAutoFit/>
          </a:bodyPr>
          <a:lstStyle/>
          <a:p>
            <a:r>
              <a:rPr lang="en-US" dirty="0"/>
              <a:t>1983</a:t>
            </a:r>
          </a:p>
          <a:p>
            <a:endParaRPr lang="en-US" dirty="0"/>
          </a:p>
          <a:p>
            <a:r>
              <a:rPr lang="en-US" dirty="0"/>
              <a:t>Rob Lowe</a:t>
            </a:r>
          </a:p>
          <a:p>
            <a:r>
              <a:rPr lang="en-US" dirty="0"/>
              <a:t>Tom Cruise</a:t>
            </a:r>
          </a:p>
          <a:p>
            <a:r>
              <a:rPr lang="en-US" dirty="0"/>
              <a:t>Patrick Swayze</a:t>
            </a:r>
          </a:p>
          <a:p>
            <a:r>
              <a:rPr lang="en-US" dirty="0"/>
              <a:t>Ralph </a:t>
            </a:r>
            <a:r>
              <a:rPr lang="en-US" dirty="0" err="1"/>
              <a:t>Macchio</a:t>
            </a:r>
            <a:endParaRPr lang="en-US" dirty="0"/>
          </a:p>
          <a:p>
            <a:r>
              <a:rPr lang="en-US" dirty="0"/>
              <a:t>Emilio Estevez</a:t>
            </a:r>
          </a:p>
          <a:p>
            <a:endParaRPr lang="en-US" dirty="0"/>
          </a:p>
        </p:txBody>
      </p:sp>
    </p:spTree>
    <p:extLst>
      <p:ext uri="{BB962C8B-B14F-4D97-AF65-F5344CB8AC3E}">
        <p14:creationId xmlns:p14="http://schemas.microsoft.com/office/powerpoint/2010/main" val="686967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10237"/>
            <a:ext cx="2590800" cy="3194539"/>
          </a:xfrm>
          <a:prstGeom prst="rect">
            <a:avLst/>
          </a:prstGeom>
        </p:spPr>
      </p:pic>
      <p:pic>
        <p:nvPicPr>
          <p:cNvPr id="3" name="Picture 2"/>
          <p:cNvPicPr>
            <a:picLocks noChangeAspect="1"/>
          </p:cNvPicPr>
          <p:nvPr/>
        </p:nvPicPr>
        <p:blipFill>
          <a:blip r:embed="rId3"/>
          <a:stretch>
            <a:fillRect/>
          </a:stretch>
        </p:blipFill>
        <p:spPr>
          <a:xfrm>
            <a:off x="2209801" y="3352801"/>
            <a:ext cx="2471111" cy="3311799"/>
          </a:xfrm>
          <a:prstGeom prst="rect">
            <a:avLst/>
          </a:prstGeom>
        </p:spPr>
      </p:pic>
      <p:pic>
        <p:nvPicPr>
          <p:cNvPr id="4" name="Picture 3"/>
          <p:cNvPicPr>
            <a:picLocks noChangeAspect="1"/>
          </p:cNvPicPr>
          <p:nvPr/>
        </p:nvPicPr>
        <p:blipFill>
          <a:blip r:embed="rId4"/>
          <a:stretch>
            <a:fillRect/>
          </a:stretch>
        </p:blipFill>
        <p:spPr>
          <a:xfrm>
            <a:off x="5105401" y="134028"/>
            <a:ext cx="4890161" cy="6723972"/>
          </a:xfrm>
          <a:prstGeom prst="rect">
            <a:avLst/>
          </a:prstGeom>
        </p:spPr>
      </p:pic>
    </p:spTree>
    <p:extLst>
      <p:ext uri="{BB962C8B-B14F-4D97-AF65-F5344CB8AC3E}">
        <p14:creationId xmlns:p14="http://schemas.microsoft.com/office/powerpoint/2010/main" val="7275527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1" y="240268"/>
            <a:ext cx="7210435" cy="584775"/>
          </a:xfrm>
          <a:prstGeom prst="rect">
            <a:avLst/>
          </a:prstGeom>
          <a:noFill/>
        </p:spPr>
        <p:txBody>
          <a:bodyPr wrap="none" rtlCol="0">
            <a:spAutoFit/>
          </a:bodyPr>
          <a:lstStyle/>
          <a:p>
            <a:r>
              <a:rPr lang="en-US" sz="3200" dirty="0"/>
              <a:t>What is End Rhyme and Internal Rhyme?</a:t>
            </a:r>
            <a:endParaRPr lang="en-US" sz="3200" dirty="0"/>
          </a:p>
        </p:txBody>
      </p:sp>
      <p:sp>
        <p:nvSpPr>
          <p:cNvPr id="3" name="TextBox 2"/>
          <p:cNvSpPr txBox="1"/>
          <p:nvPr/>
        </p:nvSpPr>
        <p:spPr>
          <a:xfrm>
            <a:off x="1828800" y="1112595"/>
            <a:ext cx="7860818" cy="2308324"/>
          </a:xfrm>
          <a:prstGeom prst="rect">
            <a:avLst/>
          </a:prstGeom>
          <a:noFill/>
        </p:spPr>
        <p:txBody>
          <a:bodyPr wrap="square" rtlCol="0">
            <a:spAutoFit/>
          </a:bodyPr>
          <a:lstStyle/>
          <a:p>
            <a:r>
              <a:rPr lang="en-US" sz="2400" dirty="0"/>
              <a:t>-</a:t>
            </a:r>
            <a:r>
              <a:rPr lang="en-US" sz="2400" b="1" dirty="0"/>
              <a:t>End rhyme </a:t>
            </a:r>
            <a:r>
              <a:rPr lang="en-US" dirty="0"/>
              <a:t>is when words at the ends of the lines rhyme, like in “Stopping by Woods on a Snowy Evening”  </a:t>
            </a:r>
          </a:p>
          <a:p>
            <a:r>
              <a:rPr lang="en-US" dirty="0"/>
              <a:t> </a:t>
            </a:r>
            <a:r>
              <a:rPr lang="en-US" dirty="0"/>
              <a:t>            </a:t>
            </a:r>
            <a:endParaRPr lang="en-US" dirty="0" smtClean="0"/>
          </a:p>
          <a:p>
            <a:r>
              <a:rPr lang="en-US" i="1" dirty="0"/>
              <a:t> </a:t>
            </a:r>
            <a:r>
              <a:rPr lang="en-US" i="1" dirty="0" smtClean="0"/>
              <a:t>             Whose </a:t>
            </a:r>
            <a:r>
              <a:rPr lang="en-US" i="1" dirty="0"/>
              <a:t>woods these </a:t>
            </a:r>
            <a:r>
              <a:rPr lang="en-US" i="1" dirty="0" smtClean="0"/>
              <a:t>are I think I </a:t>
            </a:r>
            <a:r>
              <a:rPr lang="en-US" i="1" u="sng" dirty="0" smtClean="0"/>
              <a:t>know</a:t>
            </a:r>
            <a:r>
              <a:rPr lang="en-US" i="1" dirty="0" smtClean="0"/>
              <a:t>.</a:t>
            </a:r>
            <a:endParaRPr lang="en-US" i="1" dirty="0"/>
          </a:p>
          <a:p>
            <a:r>
              <a:rPr lang="en-US" i="1" dirty="0"/>
              <a:t> </a:t>
            </a:r>
            <a:r>
              <a:rPr lang="en-US" i="1" dirty="0"/>
              <a:t>         </a:t>
            </a:r>
            <a:r>
              <a:rPr lang="en-US" i="1" dirty="0" smtClean="0"/>
              <a:t>    His </a:t>
            </a:r>
            <a:r>
              <a:rPr lang="en-US" i="1" dirty="0"/>
              <a:t>house is in the village </a:t>
            </a:r>
            <a:r>
              <a:rPr lang="en-US" i="1" u="sng" dirty="0" smtClean="0"/>
              <a:t>though;</a:t>
            </a:r>
            <a:endParaRPr lang="en-US" i="1" u="sng" dirty="0"/>
          </a:p>
          <a:p>
            <a:r>
              <a:rPr lang="en-US" sz="2400" dirty="0"/>
              <a:t> </a:t>
            </a:r>
            <a:r>
              <a:rPr lang="en-US" sz="2400" dirty="0"/>
              <a:t>                </a:t>
            </a:r>
          </a:p>
          <a:p>
            <a:r>
              <a:rPr lang="en-US" sz="2400" dirty="0"/>
              <a:t>-</a:t>
            </a:r>
            <a:r>
              <a:rPr lang="en-US" sz="2400" b="1" dirty="0">
                <a:solidFill>
                  <a:srgbClr val="FF0000"/>
                </a:solidFill>
              </a:rPr>
              <a:t>Internal rhyme </a:t>
            </a:r>
            <a:r>
              <a:rPr lang="en-US" dirty="0">
                <a:solidFill>
                  <a:srgbClr val="FF0000"/>
                </a:solidFill>
              </a:rPr>
              <a:t>is when words in the middle of  lines rhyme</a:t>
            </a:r>
            <a:endParaRPr lang="en-US" dirty="0">
              <a:solidFill>
                <a:srgbClr val="FF0000"/>
              </a:solidFill>
            </a:endParaRPr>
          </a:p>
        </p:txBody>
      </p:sp>
      <p:sp>
        <p:nvSpPr>
          <p:cNvPr id="4" name="Rectangle 3"/>
          <p:cNvSpPr/>
          <p:nvPr/>
        </p:nvSpPr>
        <p:spPr>
          <a:xfrm>
            <a:off x="2467815" y="3581401"/>
            <a:ext cx="8153400" cy="3139321"/>
          </a:xfrm>
          <a:prstGeom prst="rect">
            <a:avLst/>
          </a:prstGeom>
        </p:spPr>
        <p:txBody>
          <a:bodyPr wrap="square">
            <a:spAutoFit/>
          </a:bodyPr>
          <a:lstStyle/>
          <a:p>
            <a:r>
              <a:rPr lang="en-US" i="1" dirty="0">
                <a:solidFill>
                  <a:srgbClr val="FF0000"/>
                </a:solidFill>
              </a:rPr>
              <a:t>Once upon a midnight dreary, while I pondered, weak and </a:t>
            </a:r>
            <a:r>
              <a:rPr lang="en-US" i="1" dirty="0">
                <a:solidFill>
                  <a:srgbClr val="FF0000"/>
                </a:solidFill>
              </a:rPr>
              <a:t>weary</a:t>
            </a:r>
            <a:r>
              <a:rPr lang="en-US" i="1" dirty="0">
                <a:solidFill>
                  <a:srgbClr val="FF0000"/>
                </a:solidFill>
              </a:rPr>
              <a:t>,</a:t>
            </a:r>
          </a:p>
          <a:p>
            <a:r>
              <a:rPr lang="en-US" i="1" dirty="0">
                <a:solidFill>
                  <a:srgbClr val="FF0000"/>
                </a:solidFill>
              </a:rPr>
              <a:t> While I nodded, nearly napping, suddenly there came a tapping,</a:t>
            </a:r>
          </a:p>
          <a:p>
            <a:r>
              <a:rPr lang="en-US" i="1" dirty="0">
                <a:solidFill>
                  <a:srgbClr val="FF0000"/>
                </a:solidFill>
              </a:rPr>
              <a:t> As of someone gently rapping, rapping at my chamber door.</a:t>
            </a:r>
          </a:p>
          <a:p>
            <a:r>
              <a:rPr lang="en-US" i="1" dirty="0">
                <a:solidFill>
                  <a:srgbClr val="FF0000"/>
                </a:solidFill>
              </a:rPr>
              <a:t> Tis some visitor,” I muttered, “tapping at my chamber door…..</a:t>
            </a:r>
          </a:p>
          <a:p>
            <a:endParaRPr lang="en-US" i="1" dirty="0">
              <a:solidFill>
                <a:srgbClr val="FF0000"/>
              </a:solidFill>
            </a:endParaRPr>
          </a:p>
          <a:p>
            <a:r>
              <a:rPr lang="en-US" i="1" dirty="0">
                <a:solidFill>
                  <a:srgbClr val="FF0000"/>
                </a:solidFill>
              </a:rPr>
              <a:t>Ah, distinctly I remember it was in the bleak December;</a:t>
            </a:r>
          </a:p>
          <a:p>
            <a:r>
              <a:rPr lang="en-US" i="1" dirty="0">
                <a:solidFill>
                  <a:srgbClr val="FF0000"/>
                </a:solidFill>
              </a:rPr>
              <a:t> And each separate dying ember wrought its ghost upon the floor.</a:t>
            </a:r>
          </a:p>
          <a:p>
            <a:r>
              <a:rPr lang="en-US" i="1" dirty="0">
                <a:solidFill>
                  <a:srgbClr val="FF0000"/>
                </a:solidFill>
              </a:rPr>
              <a:t> Eagerly I wished the morrow; – vainly I had sought to borrow</a:t>
            </a:r>
          </a:p>
          <a:p>
            <a:r>
              <a:rPr lang="en-US" i="1" dirty="0">
                <a:solidFill>
                  <a:srgbClr val="FF0000"/>
                </a:solidFill>
              </a:rPr>
              <a:t> From my books surcease of sorrow – sorrow for the lost Lenore…</a:t>
            </a:r>
          </a:p>
          <a:p>
            <a:r>
              <a:rPr lang="en-US" dirty="0">
                <a:solidFill>
                  <a:srgbClr val="FF0000"/>
                </a:solidFill>
              </a:rPr>
              <a:t>                                                         </a:t>
            </a:r>
          </a:p>
          <a:p>
            <a:r>
              <a:rPr lang="en-US" dirty="0">
                <a:solidFill>
                  <a:srgbClr val="FF0000"/>
                </a:solidFill>
              </a:rPr>
              <a:t> </a:t>
            </a:r>
            <a:r>
              <a:rPr lang="en-US" dirty="0">
                <a:solidFill>
                  <a:srgbClr val="FF0000"/>
                </a:solidFill>
              </a:rPr>
              <a:t>                                                                    “The Raven”  </a:t>
            </a:r>
            <a:r>
              <a:rPr lang="en-US" dirty="0">
                <a:solidFill>
                  <a:srgbClr val="FF0000"/>
                </a:solidFill>
              </a:rPr>
              <a:t>Edgar Allen </a:t>
            </a:r>
            <a:r>
              <a:rPr lang="en-US" dirty="0">
                <a:solidFill>
                  <a:srgbClr val="FF0000"/>
                </a:solidFill>
              </a:rPr>
              <a:t>Poe</a:t>
            </a:r>
            <a:endParaRPr lang="en-US"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5993" y="4108360"/>
            <a:ext cx="1898660" cy="1790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descr="Image result for stopping by woods on a snowy eve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9618" y="1571297"/>
            <a:ext cx="2004399" cy="1390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081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eaLnBrk="1" hangingPunct="1"/>
            <a:r>
              <a:rPr lang="en-US" altLang="en-US" b="1" dirty="0" smtClean="0">
                <a:solidFill>
                  <a:schemeClr val="tx1"/>
                </a:solidFill>
              </a:rPr>
              <a:t>Repetition:</a:t>
            </a:r>
            <a:endParaRPr lang="en-US" altLang="en-US" b="1" dirty="0" smtClean="0">
              <a:solidFill>
                <a:schemeClr val="tx1"/>
              </a:solidFill>
            </a:endParaRPr>
          </a:p>
        </p:txBody>
      </p:sp>
      <p:sp>
        <p:nvSpPr>
          <p:cNvPr id="5123" name="Rectangle 3"/>
          <p:cNvSpPr>
            <a:spLocks noGrp="1" noChangeArrowheads="1"/>
          </p:cNvSpPr>
          <p:nvPr>
            <p:ph type="body" idx="1"/>
          </p:nvPr>
        </p:nvSpPr>
        <p:spPr>
          <a:xfrm>
            <a:off x="1371600" y="1390917"/>
            <a:ext cx="9601200" cy="5177307"/>
          </a:xfrm>
        </p:spPr>
        <p:txBody>
          <a:bodyPr>
            <a:normAutofit fontScale="92500" lnSpcReduction="20000"/>
          </a:bodyPr>
          <a:lstStyle/>
          <a:p>
            <a:pPr eaLnBrk="1" hangingPunct="1">
              <a:lnSpc>
                <a:spcPct val="90000"/>
              </a:lnSpc>
              <a:buFontTx/>
              <a:buNone/>
            </a:pPr>
            <a:r>
              <a:rPr lang="en-US" altLang="en-US" sz="2800" b="1" dirty="0"/>
              <a:t>Repeating a word (or words) for effect</a:t>
            </a:r>
          </a:p>
          <a:p>
            <a:pPr eaLnBrk="1" hangingPunct="1">
              <a:lnSpc>
                <a:spcPct val="90000"/>
              </a:lnSpc>
              <a:buFontTx/>
              <a:buNone/>
            </a:pPr>
            <a:endParaRPr lang="en-US" altLang="en-US" sz="2800" b="1" dirty="0"/>
          </a:p>
          <a:p>
            <a:pPr eaLnBrk="1" hangingPunct="1">
              <a:lnSpc>
                <a:spcPct val="90000"/>
              </a:lnSpc>
              <a:buFontTx/>
              <a:buNone/>
            </a:pPr>
            <a:r>
              <a:rPr lang="en-US" altLang="en-US" sz="2800" dirty="0" smtClean="0"/>
              <a:t>Example:  </a:t>
            </a:r>
          </a:p>
          <a:p>
            <a:pPr eaLnBrk="1" hangingPunct="1">
              <a:lnSpc>
                <a:spcPct val="90000"/>
              </a:lnSpc>
              <a:buFontTx/>
              <a:buNone/>
            </a:pPr>
            <a:endParaRPr lang="en-US" altLang="en-US" sz="2800" dirty="0"/>
          </a:p>
          <a:p>
            <a:pPr eaLnBrk="1" hangingPunct="1">
              <a:lnSpc>
                <a:spcPct val="90000"/>
              </a:lnSpc>
              <a:buFontTx/>
              <a:buNone/>
            </a:pPr>
            <a:r>
              <a:rPr lang="en-US" altLang="en-US" sz="2800" dirty="0" smtClean="0"/>
              <a:t>“Alone” </a:t>
            </a:r>
            <a:r>
              <a:rPr lang="en-US" altLang="en-US" sz="2200" dirty="0" smtClean="0"/>
              <a:t>by Maya Angelou</a:t>
            </a:r>
          </a:p>
          <a:p>
            <a:pPr algn="ctr" eaLnBrk="1" hangingPunct="1">
              <a:lnSpc>
                <a:spcPct val="90000"/>
              </a:lnSpc>
              <a:buFontTx/>
              <a:buNone/>
            </a:pPr>
            <a:endParaRPr lang="en-US" altLang="en-US" sz="900" b="1" dirty="0"/>
          </a:p>
          <a:p>
            <a:pPr eaLnBrk="1" hangingPunct="1">
              <a:lnSpc>
                <a:spcPct val="90000"/>
              </a:lnSpc>
              <a:buFontTx/>
              <a:buNone/>
            </a:pPr>
            <a:r>
              <a:rPr lang="en-US" altLang="en-US" sz="2800" dirty="0"/>
              <a:t>Nobody</a:t>
            </a:r>
          </a:p>
          <a:p>
            <a:pPr eaLnBrk="1" hangingPunct="1">
              <a:lnSpc>
                <a:spcPct val="90000"/>
              </a:lnSpc>
              <a:buFontTx/>
              <a:buNone/>
            </a:pPr>
            <a:r>
              <a:rPr lang="en-US" altLang="en-US" sz="2800" dirty="0"/>
              <a:t>No, nobody</a:t>
            </a:r>
          </a:p>
          <a:p>
            <a:pPr eaLnBrk="1" hangingPunct="1">
              <a:lnSpc>
                <a:spcPct val="90000"/>
              </a:lnSpc>
              <a:buFontTx/>
              <a:buNone/>
            </a:pPr>
            <a:r>
              <a:rPr lang="en-US" altLang="en-US" sz="2800" dirty="0"/>
              <a:t>Can make it out here alone.</a:t>
            </a:r>
          </a:p>
          <a:p>
            <a:pPr eaLnBrk="1" hangingPunct="1">
              <a:lnSpc>
                <a:spcPct val="90000"/>
              </a:lnSpc>
              <a:buFontTx/>
              <a:buNone/>
            </a:pPr>
            <a:r>
              <a:rPr lang="en-US" altLang="en-US" sz="2800" dirty="0"/>
              <a:t>Alone, all alone</a:t>
            </a:r>
          </a:p>
          <a:p>
            <a:pPr eaLnBrk="1" hangingPunct="1">
              <a:lnSpc>
                <a:spcPct val="90000"/>
              </a:lnSpc>
              <a:buFontTx/>
              <a:buNone/>
            </a:pPr>
            <a:r>
              <a:rPr lang="en-US" altLang="en-US" sz="2800" dirty="0"/>
              <a:t>Nobody, but nobody</a:t>
            </a:r>
          </a:p>
          <a:p>
            <a:pPr eaLnBrk="1" hangingPunct="1">
              <a:lnSpc>
                <a:spcPct val="90000"/>
              </a:lnSpc>
              <a:buFontTx/>
              <a:buNone/>
            </a:pPr>
            <a:r>
              <a:rPr lang="en-US" altLang="en-US" sz="2800" dirty="0"/>
              <a:t>Can make it out here alone.</a:t>
            </a:r>
          </a:p>
        </p:txBody>
      </p:sp>
      <p:pic>
        <p:nvPicPr>
          <p:cNvPr id="2" name="Picture 2" descr="Image result for al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0500" y="3258354"/>
            <a:ext cx="4250029" cy="2975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2801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1" y="228601"/>
            <a:ext cx="6281335" cy="6678751"/>
          </a:xfrm>
          <a:prstGeom prst="rect">
            <a:avLst/>
          </a:prstGeom>
          <a:noFill/>
        </p:spPr>
        <p:txBody>
          <a:bodyPr wrap="none" rtlCol="0">
            <a:spAutoFit/>
          </a:bodyPr>
          <a:lstStyle/>
          <a:p>
            <a:r>
              <a:rPr lang="en-US" sz="2800" b="1" dirty="0"/>
              <a:t>Consonance</a:t>
            </a:r>
            <a:r>
              <a:rPr lang="en-US" sz="2800" dirty="0"/>
              <a:t> </a:t>
            </a:r>
            <a:r>
              <a:rPr lang="en-US" sz="2800" dirty="0"/>
              <a:t>-a </a:t>
            </a:r>
            <a:r>
              <a:rPr lang="en-US" sz="2800" dirty="0"/>
              <a:t>poetic device </a:t>
            </a:r>
            <a:endParaRPr lang="en-US" sz="2800" dirty="0"/>
          </a:p>
          <a:p>
            <a:r>
              <a:rPr lang="en-US" sz="2800" dirty="0"/>
              <a:t>characterized </a:t>
            </a:r>
            <a:r>
              <a:rPr lang="en-US" sz="2800" dirty="0"/>
              <a:t>by </a:t>
            </a:r>
            <a:r>
              <a:rPr lang="en-US" sz="2800" dirty="0"/>
              <a:t>the repetition </a:t>
            </a:r>
            <a:r>
              <a:rPr lang="en-US" sz="2800" dirty="0"/>
              <a:t>of </a:t>
            </a:r>
            <a:endParaRPr lang="en-US" sz="2800" dirty="0"/>
          </a:p>
          <a:p>
            <a:r>
              <a:rPr lang="en-US" sz="2800" dirty="0"/>
              <a:t>the </a:t>
            </a:r>
            <a:r>
              <a:rPr lang="en-US" sz="2800" dirty="0"/>
              <a:t>same </a:t>
            </a:r>
            <a:r>
              <a:rPr lang="en-US" sz="2800" dirty="0"/>
              <a:t>consonant sound two </a:t>
            </a:r>
            <a:r>
              <a:rPr lang="en-US" sz="2800" dirty="0"/>
              <a:t>or more </a:t>
            </a:r>
            <a:endParaRPr lang="en-US" sz="2800" dirty="0"/>
          </a:p>
          <a:p>
            <a:r>
              <a:rPr lang="en-US" sz="2800" dirty="0"/>
              <a:t>Times close together, usually at</a:t>
            </a:r>
          </a:p>
          <a:p>
            <a:r>
              <a:rPr lang="en-US" sz="2800" dirty="0"/>
              <a:t>the end of words</a:t>
            </a:r>
          </a:p>
          <a:p>
            <a:endParaRPr lang="en-US" sz="3600" dirty="0"/>
          </a:p>
          <a:p>
            <a:r>
              <a:rPr lang="en-US" sz="2400" b="1" dirty="0" smtClean="0"/>
              <a:t>Example:   </a:t>
            </a:r>
            <a:endParaRPr lang="en-US" sz="2400" b="1" dirty="0"/>
          </a:p>
          <a:p>
            <a:r>
              <a:rPr lang="en-US" sz="2400" dirty="0" smtClean="0"/>
              <a:t>All </a:t>
            </a:r>
            <a:r>
              <a:rPr lang="en-US" sz="2400" dirty="0"/>
              <a:t>mammals named Sam are </a:t>
            </a:r>
            <a:r>
              <a:rPr lang="en-US" sz="2400" dirty="0" smtClean="0"/>
              <a:t>clammy</a:t>
            </a:r>
            <a:r>
              <a:rPr lang="en-US" sz="2400" dirty="0"/>
              <a:t>.</a:t>
            </a:r>
            <a:r>
              <a:rPr lang="en-US" sz="2400" dirty="0" smtClean="0"/>
              <a:t>  </a:t>
            </a:r>
          </a:p>
          <a:p>
            <a:endParaRPr lang="en-US" dirty="0"/>
          </a:p>
          <a:p>
            <a:endParaRPr lang="en-US" dirty="0" smtClean="0"/>
          </a:p>
          <a:p>
            <a:r>
              <a:rPr lang="en-US" sz="2800" b="1" dirty="0" smtClean="0"/>
              <a:t>Assonance – </a:t>
            </a:r>
            <a:r>
              <a:rPr lang="en-US" sz="2800" dirty="0" smtClean="0"/>
              <a:t>Repetition of vowel sounds</a:t>
            </a:r>
          </a:p>
          <a:p>
            <a:endParaRPr lang="en-US" sz="2400" dirty="0"/>
          </a:p>
          <a:p>
            <a:r>
              <a:rPr lang="en-US" sz="2400" b="1" dirty="0" smtClean="0"/>
              <a:t>Example:  </a:t>
            </a:r>
          </a:p>
          <a:p>
            <a:r>
              <a:rPr lang="en-US" sz="2400" dirty="0" smtClean="0"/>
              <a:t>In granite lipped basins</a:t>
            </a:r>
          </a:p>
          <a:p>
            <a:endParaRPr lang="en-US" dirty="0"/>
          </a:p>
          <a:p>
            <a:endParaRPr lang="en-US" b="1" dirty="0" smtClean="0"/>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9285" y="2125015"/>
            <a:ext cx="2745182" cy="2127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1322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5674" y="381000"/>
            <a:ext cx="11285831" cy="2585323"/>
          </a:xfrm>
          <a:prstGeom prst="rect">
            <a:avLst/>
          </a:prstGeom>
          <a:noFill/>
        </p:spPr>
        <p:txBody>
          <a:bodyPr wrap="square" rtlCol="0">
            <a:spAutoFit/>
          </a:bodyPr>
          <a:lstStyle/>
          <a:p>
            <a:r>
              <a:rPr lang="en-US" sz="2800" dirty="0">
                <a:solidFill>
                  <a:srgbClr val="FF0000"/>
                </a:solidFill>
              </a:rPr>
              <a:t>Alliteration is a type of consonance.</a:t>
            </a:r>
          </a:p>
          <a:p>
            <a:endParaRPr lang="en-US" sz="2800" dirty="0"/>
          </a:p>
          <a:p>
            <a:r>
              <a:rPr lang="en-US" sz="2800" b="1" dirty="0"/>
              <a:t>Alliteration – repetition of </a:t>
            </a:r>
            <a:r>
              <a:rPr lang="en-US" sz="2800" b="1" i="1" dirty="0"/>
              <a:t>initial</a:t>
            </a:r>
            <a:r>
              <a:rPr lang="en-US" sz="2800" b="1" dirty="0"/>
              <a:t> consonant </a:t>
            </a:r>
            <a:r>
              <a:rPr lang="en-US" sz="2800" b="1" i="1" dirty="0"/>
              <a:t>sounds</a:t>
            </a:r>
          </a:p>
          <a:p>
            <a:endParaRPr lang="en-US" sz="2400" dirty="0">
              <a:solidFill>
                <a:srgbClr val="FF0000"/>
              </a:solidFill>
            </a:endParaRPr>
          </a:p>
          <a:p>
            <a:r>
              <a:rPr lang="en-US" i="1" dirty="0">
                <a:solidFill>
                  <a:srgbClr val="FF0000"/>
                </a:solidFill>
              </a:rPr>
              <a:t>I must go down to the seas again, to the vagrant gypsy life,</a:t>
            </a:r>
          </a:p>
          <a:p>
            <a:endParaRPr lang="en-US" i="1" dirty="0">
              <a:solidFill>
                <a:srgbClr val="FF0000"/>
              </a:solidFill>
            </a:endParaRPr>
          </a:p>
          <a:p>
            <a:r>
              <a:rPr lang="en-US" i="1" dirty="0">
                <a:solidFill>
                  <a:srgbClr val="FF0000"/>
                </a:solidFill>
              </a:rPr>
              <a:t>To the gull’s way and the whale’s way where the wind’s like a whetted knife</a:t>
            </a:r>
          </a:p>
        </p:txBody>
      </p:sp>
      <p:sp>
        <p:nvSpPr>
          <p:cNvPr id="4" name="TextBox 3"/>
          <p:cNvSpPr txBox="1"/>
          <p:nvPr/>
        </p:nvSpPr>
        <p:spPr>
          <a:xfrm>
            <a:off x="8867765" y="2966323"/>
            <a:ext cx="2342629" cy="369332"/>
          </a:xfrm>
          <a:prstGeom prst="rect">
            <a:avLst/>
          </a:prstGeom>
          <a:noFill/>
        </p:spPr>
        <p:txBody>
          <a:bodyPr wrap="none" rtlCol="0">
            <a:spAutoFit/>
          </a:bodyPr>
          <a:lstStyle/>
          <a:p>
            <a:r>
              <a:rPr lang="en-US" dirty="0"/>
              <a:t>“Sea Fever” Masefield</a:t>
            </a:r>
            <a:endParaRPr lang="en-US" dirty="0"/>
          </a:p>
        </p:txBody>
      </p:sp>
      <p:sp>
        <p:nvSpPr>
          <p:cNvPr id="7" name="TextBox 6"/>
          <p:cNvSpPr txBox="1"/>
          <p:nvPr/>
        </p:nvSpPr>
        <p:spPr>
          <a:xfrm>
            <a:off x="1905000" y="3429000"/>
            <a:ext cx="6716967" cy="3662541"/>
          </a:xfrm>
          <a:prstGeom prst="rect">
            <a:avLst/>
          </a:prstGeom>
          <a:noFill/>
        </p:spPr>
        <p:txBody>
          <a:bodyPr wrap="none" rtlCol="0">
            <a:spAutoFit/>
          </a:bodyPr>
          <a:lstStyle/>
          <a:p>
            <a:endParaRPr lang="en-US" sz="2800" dirty="0" smtClean="0"/>
          </a:p>
          <a:p>
            <a:r>
              <a:rPr lang="en-US" sz="2800" b="1" dirty="0" smtClean="0"/>
              <a:t>Anaphora – repetition of words at the start </a:t>
            </a:r>
          </a:p>
          <a:p>
            <a:r>
              <a:rPr lang="en-US" sz="2800" b="1" dirty="0"/>
              <a:t>o</a:t>
            </a:r>
            <a:r>
              <a:rPr lang="en-US" sz="2800" b="1" dirty="0" smtClean="0"/>
              <a:t>f 2 or more sentences or verses</a:t>
            </a:r>
          </a:p>
          <a:p>
            <a:endParaRPr lang="en-US" sz="2800" dirty="0"/>
          </a:p>
          <a:p>
            <a:pPr algn="ctr"/>
            <a:r>
              <a:rPr lang="en-US" dirty="0" smtClean="0">
                <a:solidFill>
                  <a:srgbClr val="FF0000"/>
                </a:solidFill>
              </a:rPr>
              <a:t>      If you can think – and not make thoughts your aim     </a:t>
            </a:r>
          </a:p>
          <a:p>
            <a:r>
              <a:rPr lang="en-US" dirty="0" smtClean="0">
                <a:solidFill>
                  <a:srgbClr val="FF0000"/>
                </a:solidFill>
              </a:rPr>
              <a:t>               If you can meet with Triumph and Disaster</a:t>
            </a:r>
          </a:p>
          <a:p>
            <a:r>
              <a:rPr lang="en-US" dirty="0" smtClean="0">
                <a:solidFill>
                  <a:srgbClr val="FF0000"/>
                </a:solidFill>
              </a:rPr>
              <a:t>               And treat those two imposters just the same;</a:t>
            </a:r>
          </a:p>
          <a:p>
            <a:r>
              <a:rPr lang="en-US" dirty="0" smtClean="0">
                <a:solidFill>
                  <a:srgbClr val="FF0000"/>
                </a:solidFill>
              </a:rPr>
              <a:t>               If you can bear to hear the truth you’ve spoken. (2-5)</a:t>
            </a:r>
          </a:p>
          <a:p>
            <a:endParaRPr lang="en-US" sz="2800" dirty="0"/>
          </a:p>
          <a:p>
            <a:endParaRPr lang="en-US" sz="2000" dirty="0">
              <a:solidFill>
                <a:srgbClr val="FF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9691" y="1572846"/>
            <a:ext cx="1290703" cy="1024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3002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1" y="533400"/>
            <a:ext cx="7872027" cy="3970318"/>
          </a:xfrm>
          <a:prstGeom prst="rect">
            <a:avLst/>
          </a:prstGeom>
          <a:noFill/>
        </p:spPr>
        <p:txBody>
          <a:bodyPr wrap="none" rtlCol="0">
            <a:spAutoFit/>
          </a:bodyPr>
          <a:lstStyle/>
          <a:p>
            <a:endParaRPr lang="en-US" sz="2000" dirty="0"/>
          </a:p>
          <a:p>
            <a:endParaRPr lang="en-US" sz="2000" dirty="0"/>
          </a:p>
          <a:p>
            <a:r>
              <a:rPr lang="en-US" sz="3200" b="1" dirty="0"/>
              <a:t>How to cite poetry:</a:t>
            </a:r>
          </a:p>
          <a:p>
            <a:endParaRPr lang="en-US" sz="2000" dirty="0"/>
          </a:p>
          <a:p>
            <a:r>
              <a:rPr lang="en-US" sz="2000" dirty="0"/>
              <a:t> If you are citing 3 lines or fewer, use quotation marks and  / to indicate</a:t>
            </a:r>
          </a:p>
          <a:p>
            <a:r>
              <a:rPr lang="en-US" sz="2000" dirty="0"/>
              <a:t> a line break</a:t>
            </a:r>
          </a:p>
          <a:p>
            <a:endParaRPr lang="en-US" sz="2000" dirty="0"/>
          </a:p>
          <a:p>
            <a:r>
              <a:rPr lang="en-US" sz="2000" dirty="0"/>
              <a:t>Frost is commenting on how nature views man’s boundaries</a:t>
            </a:r>
          </a:p>
          <a:p>
            <a:r>
              <a:rPr lang="en-US" sz="2000" dirty="0"/>
              <a:t>w</a:t>
            </a:r>
            <a:r>
              <a:rPr lang="en-US" sz="2000" dirty="0"/>
              <a:t>hen he says, “Something there is that doesn’t love a wall / That</a:t>
            </a:r>
          </a:p>
          <a:p>
            <a:r>
              <a:rPr lang="en-US" sz="2000" dirty="0"/>
              <a:t>s</a:t>
            </a:r>
            <a:r>
              <a:rPr lang="en-US" sz="2000" dirty="0"/>
              <a:t>ends the frozen-ground swell under it, / And makes gaps even</a:t>
            </a:r>
          </a:p>
          <a:p>
            <a:r>
              <a:rPr lang="en-US" sz="2000" dirty="0"/>
              <a:t>t</a:t>
            </a:r>
            <a:r>
              <a:rPr lang="en-US" sz="2000" dirty="0"/>
              <a:t>wo can pass </a:t>
            </a:r>
            <a:r>
              <a:rPr lang="en-US" sz="2000" dirty="0" smtClean="0"/>
              <a:t>abreast.” </a:t>
            </a:r>
            <a:r>
              <a:rPr lang="en-US" sz="2000" dirty="0"/>
              <a:t>(1-3</a:t>
            </a:r>
            <a:r>
              <a:rPr lang="en-US" sz="2000" dirty="0" smtClean="0"/>
              <a:t>)  </a:t>
            </a:r>
            <a:endParaRPr lang="en-US" sz="2000" dirty="0"/>
          </a:p>
          <a:p>
            <a:r>
              <a:rPr lang="en-US" sz="2000" dirty="0"/>
              <a:t> </a:t>
            </a:r>
          </a:p>
        </p:txBody>
      </p:sp>
      <p:pic>
        <p:nvPicPr>
          <p:cNvPr id="3" name="Picture 2"/>
          <p:cNvPicPr>
            <a:picLocks noChangeAspect="1"/>
          </p:cNvPicPr>
          <p:nvPr/>
        </p:nvPicPr>
        <p:blipFill>
          <a:blip r:embed="rId2"/>
          <a:stretch>
            <a:fillRect/>
          </a:stretch>
        </p:blipFill>
        <p:spPr>
          <a:xfrm>
            <a:off x="6318503" y="4348623"/>
            <a:ext cx="2143125" cy="2143125"/>
          </a:xfrm>
          <a:prstGeom prst="rect">
            <a:avLst/>
          </a:prstGeom>
        </p:spPr>
      </p:pic>
    </p:spTree>
    <p:extLst>
      <p:ext uri="{BB962C8B-B14F-4D97-AF65-F5344CB8AC3E}">
        <p14:creationId xmlns:p14="http://schemas.microsoft.com/office/powerpoint/2010/main" val="1618940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Poems convey ideas through the following:</a:t>
            </a:r>
            <a:endParaRPr lang="en-US" b="1" dirty="0"/>
          </a:p>
        </p:txBody>
      </p:sp>
      <p:sp>
        <p:nvSpPr>
          <p:cNvPr id="3" name="Content Placeholder 2"/>
          <p:cNvSpPr>
            <a:spLocks noGrp="1"/>
          </p:cNvSpPr>
          <p:nvPr>
            <p:ph idx="1"/>
          </p:nvPr>
        </p:nvSpPr>
        <p:spPr>
          <a:xfrm>
            <a:off x="1371600" y="2286000"/>
            <a:ext cx="9601200" cy="4140558"/>
          </a:xfrm>
        </p:spPr>
        <p:txBody>
          <a:bodyPr>
            <a:normAutofit/>
          </a:bodyPr>
          <a:lstStyle/>
          <a:p>
            <a:r>
              <a:rPr lang="en-US" sz="4400" dirty="0" smtClean="0"/>
              <a:t>Images</a:t>
            </a:r>
          </a:p>
          <a:p>
            <a:r>
              <a:rPr lang="en-US" sz="4400" dirty="0" smtClean="0"/>
              <a:t>Diction (word choice)</a:t>
            </a:r>
          </a:p>
          <a:p>
            <a:r>
              <a:rPr lang="en-US" sz="4400" dirty="0" smtClean="0"/>
              <a:t>Rhyme</a:t>
            </a:r>
          </a:p>
          <a:p>
            <a:r>
              <a:rPr lang="en-US" sz="4400" dirty="0" smtClean="0"/>
              <a:t>Rhythm (syntax = sentence structure, word order, flow)</a:t>
            </a:r>
          </a:p>
        </p:txBody>
      </p:sp>
    </p:spTree>
    <p:extLst>
      <p:ext uri="{BB962C8B-B14F-4D97-AF65-F5344CB8AC3E}">
        <p14:creationId xmlns:p14="http://schemas.microsoft.com/office/powerpoint/2010/main" val="5011974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7306" y="457201"/>
            <a:ext cx="52901895" cy="6247864"/>
          </a:xfrm>
          <a:prstGeom prst="rect">
            <a:avLst/>
          </a:prstGeom>
          <a:noFill/>
        </p:spPr>
        <p:txBody>
          <a:bodyPr wrap="square" rtlCol="0">
            <a:spAutoFit/>
          </a:bodyPr>
          <a:lstStyle/>
          <a:p>
            <a:r>
              <a:rPr lang="en-US" sz="2400" b="1" dirty="0"/>
              <a:t>                           Indent </a:t>
            </a:r>
            <a:r>
              <a:rPr lang="en-US" sz="2400" b="1" dirty="0"/>
              <a:t>quotations of four or more lines.</a:t>
            </a:r>
            <a:r>
              <a:rPr lang="en-US" dirty="0"/>
              <a:t> </a:t>
            </a:r>
            <a:endParaRPr lang="en-US" dirty="0"/>
          </a:p>
          <a:p>
            <a:endParaRPr lang="en-US" dirty="0"/>
          </a:p>
          <a:p>
            <a:r>
              <a:rPr lang="en-US" sz="2000" dirty="0"/>
              <a:t>These </a:t>
            </a:r>
            <a:r>
              <a:rPr lang="en-US" sz="2000" dirty="0"/>
              <a:t>quotations should be indented 1 inch </a:t>
            </a:r>
            <a:r>
              <a:rPr lang="en-US" sz="2000" dirty="0"/>
              <a:t>from </a:t>
            </a:r>
            <a:r>
              <a:rPr lang="en-US" sz="2000" dirty="0"/>
              <a:t>the left </a:t>
            </a:r>
            <a:r>
              <a:rPr lang="en-US" sz="2000" dirty="0"/>
              <a:t>margin</a:t>
            </a:r>
            <a:r>
              <a:rPr lang="en-US" sz="2000" dirty="0"/>
              <a:t>. Do not add </a:t>
            </a:r>
            <a:endParaRPr lang="en-US" sz="2000" dirty="0"/>
          </a:p>
          <a:p>
            <a:r>
              <a:rPr lang="en-US" sz="2000" dirty="0"/>
              <a:t>quotation </a:t>
            </a:r>
            <a:r>
              <a:rPr lang="en-US" sz="2000" dirty="0"/>
              <a:t>marks for a long quote. </a:t>
            </a:r>
            <a:endParaRPr lang="en-US" sz="2000" dirty="0"/>
          </a:p>
          <a:p>
            <a:endParaRPr lang="en-US" sz="2000" dirty="0"/>
          </a:p>
          <a:p>
            <a:r>
              <a:rPr lang="en-US" sz="2000" dirty="0"/>
              <a:t>Add </a:t>
            </a:r>
            <a:r>
              <a:rPr lang="en-US" sz="2000" dirty="0"/>
              <a:t>the line numbers inside parentheses right after the closing punctuation </a:t>
            </a:r>
            <a:endParaRPr lang="en-US" sz="2000" dirty="0"/>
          </a:p>
          <a:p>
            <a:r>
              <a:rPr lang="en-US" sz="2000" dirty="0"/>
              <a:t>of </a:t>
            </a:r>
            <a:r>
              <a:rPr lang="en-US" sz="2000" dirty="0"/>
              <a:t>the </a:t>
            </a:r>
            <a:r>
              <a:rPr lang="en-US" sz="2000" dirty="0"/>
              <a:t>quotation</a:t>
            </a:r>
            <a:r>
              <a:rPr lang="en-US" sz="2000" dirty="0"/>
              <a:t>. Do not put another comma after the in-text citation. </a:t>
            </a:r>
            <a:endParaRPr lang="en-US" sz="2000" dirty="0"/>
          </a:p>
          <a:p>
            <a:endParaRPr lang="en-US" sz="2000" dirty="0"/>
          </a:p>
          <a:p>
            <a:r>
              <a:rPr lang="en-US" sz="2000" dirty="0"/>
              <a:t>Use </a:t>
            </a:r>
            <a:r>
              <a:rPr lang="en-US" sz="2000" dirty="0"/>
              <a:t>a colon after a </a:t>
            </a:r>
            <a:r>
              <a:rPr lang="en-US" sz="2000" dirty="0"/>
              <a:t>complete </a:t>
            </a:r>
            <a:r>
              <a:rPr lang="en-US" sz="2000" dirty="0"/>
              <a:t>sentence that introduces a quotation to avoid </a:t>
            </a:r>
            <a:endParaRPr lang="en-US" sz="2000" dirty="0"/>
          </a:p>
          <a:p>
            <a:r>
              <a:rPr lang="en-US" sz="2000" dirty="0"/>
              <a:t>a </a:t>
            </a:r>
            <a:r>
              <a:rPr lang="en-US" sz="2000" dirty="0"/>
              <a:t>comma </a:t>
            </a:r>
            <a:r>
              <a:rPr lang="en-US" sz="2000" dirty="0"/>
              <a:t>splice.  </a:t>
            </a:r>
          </a:p>
          <a:p>
            <a:endParaRPr lang="en-US" sz="2000" dirty="0"/>
          </a:p>
          <a:p>
            <a:endParaRPr lang="en-US" sz="2000" dirty="0"/>
          </a:p>
          <a:p>
            <a:r>
              <a:rPr lang="en-US" sz="2000" b="1" dirty="0"/>
              <a:t>Example</a:t>
            </a:r>
            <a:r>
              <a:rPr lang="en-US" sz="2000" dirty="0"/>
              <a:t>: Robert Frost writes about solitude and man’s relationship </a:t>
            </a:r>
            <a:r>
              <a:rPr lang="en-US" sz="2000" dirty="0"/>
              <a:t>with</a:t>
            </a:r>
          </a:p>
          <a:p>
            <a:r>
              <a:rPr lang="en-US" sz="2000" dirty="0"/>
              <a:t> </a:t>
            </a:r>
            <a:r>
              <a:rPr lang="en-US" sz="2000" dirty="0"/>
              <a:t>nature:</a:t>
            </a:r>
            <a:br>
              <a:rPr lang="en-US" sz="2000" dirty="0"/>
            </a:br>
            <a:r>
              <a:rPr lang="en-US" sz="2000" dirty="0"/>
              <a:t>                   </a:t>
            </a:r>
            <a:endParaRPr lang="en-US" sz="2000" dirty="0"/>
          </a:p>
          <a:p>
            <a:r>
              <a:rPr lang="en-US" sz="2000" dirty="0"/>
              <a:t>	    </a:t>
            </a:r>
            <a:r>
              <a:rPr lang="en-US" sz="2000" dirty="0" smtClean="0"/>
              <a:t>        </a:t>
            </a:r>
            <a:r>
              <a:rPr lang="en-US" sz="2000" dirty="0"/>
              <a:t> Whose woods these are I think I know.</a:t>
            </a:r>
            <a:br>
              <a:rPr lang="en-US" sz="2000" dirty="0"/>
            </a:br>
            <a:r>
              <a:rPr lang="en-US" sz="2000" dirty="0"/>
              <a:t>                    His house is in the village, though;</a:t>
            </a:r>
            <a:br>
              <a:rPr lang="en-US" sz="2000" dirty="0"/>
            </a:br>
            <a:r>
              <a:rPr lang="en-US" sz="2000" dirty="0"/>
              <a:t>                    He will not see me stopping here</a:t>
            </a:r>
            <a:br>
              <a:rPr lang="en-US" sz="2000" dirty="0"/>
            </a:br>
            <a:r>
              <a:rPr lang="en-US" sz="2000" dirty="0"/>
              <a:t>                    To watch his woods fill up with </a:t>
            </a:r>
            <a:r>
              <a:rPr lang="en-US" sz="2000" dirty="0" smtClean="0"/>
              <a:t>snow. (1-4)</a:t>
            </a:r>
            <a:endParaRPr lang="en-US" sz="2000" dirty="0"/>
          </a:p>
          <a:p>
            <a:r>
              <a:rPr lang="en-US" dirty="0"/>
              <a:t> </a:t>
            </a:r>
          </a:p>
        </p:txBody>
      </p:sp>
    </p:spTree>
    <p:extLst>
      <p:ext uri="{BB962C8B-B14F-4D97-AF65-F5344CB8AC3E}">
        <p14:creationId xmlns:p14="http://schemas.microsoft.com/office/powerpoint/2010/main" val="344740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217" y="685800"/>
            <a:ext cx="11037194" cy="1485900"/>
          </a:xfrm>
        </p:spPr>
        <p:txBody>
          <a:bodyPr/>
          <a:lstStyle/>
          <a:p>
            <a:r>
              <a:rPr lang="en-US" b="1" i="1" dirty="0" smtClean="0"/>
              <a:t>	    </a:t>
            </a:r>
            <a:r>
              <a:rPr lang="en-US" b="1" i="1" dirty="0" smtClean="0"/>
              <a:t>Some people ask, “Why </a:t>
            </a:r>
            <a:r>
              <a:rPr lang="en-US" b="1" i="1" dirty="0" smtClean="0"/>
              <a:t>does</a:t>
            </a:r>
            <a:r>
              <a:rPr lang="en-US" b="1" i="1" dirty="0" smtClean="0"/>
              <a:t> </a:t>
            </a:r>
            <a:r>
              <a:rPr lang="en-US" b="1" i="1" dirty="0" smtClean="0"/>
              <a:t>poetry </a:t>
            </a:r>
            <a:r>
              <a:rPr lang="en-US" b="1" i="1" dirty="0" smtClean="0"/>
              <a:t>		    have </a:t>
            </a:r>
            <a:r>
              <a:rPr lang="en-US" b="1" i="1" dirty="0" smtClean="0"/>
              <a:t>to be </a:t>
            </a:r>
            <a:r>
              <a:rPr lang="en-US" b="1" i="1" dirty="0" smtClean="0"/>
              <a:t>so </a:t>
            </a:r>
            <a:r>
              <a:rPr lang="en-US" b="1" i="1" dirty="0" smtClean="0"/>
              <a:t>difficult</a:t>
            </a:r>
            <a:r>
              <a:rPr lang="en-US" b="1" i="1" dirty="0" smtClean="0"/>
              <a:t>?” </a:t>
            </a:r>
            <a:endParaRPr lang="en-US" b="1" i="1" dirty="0"/>
          </a:p>
        </p:txBody>
      </p:sp>
      <p:sp>
        <p:nvSpPr>
          <p:cNvPr id="3" name="Content Placeholder 2"/>
          <p:cNvSpPr>
            <a:spLocks noGrp="1"/>
          </p:cNvSpPr>
          <p:nvPr>
            <p:ph idx="1"/>
          </p:nvPr>
        </p:nvSpPr>
        <p:spPr>
          <a:xfrm>
            <a:off x="1371599" y="2286000"/>
            <a:ext cx="10116355" cy="4230710"/>
          </a:xfrm>
        </p:spPr>
        <p:txBody>
          <a:bodyPr>
            <a:normAutofit/>
          </a:bodyPr>
          <a:lstStyle/>
          <a:p>
            <a:r>
              <a:rPr lang="en-US" sz="3600" dirty="0" smtClean="0"/>
              <a:t>It is a larger thought expressed in a few words.</a:t>
            </a:r>
          </a:p>
          <a:p>
            <a:r>
              <a:rPr lang="en-US" sz="3600" dirty="0" smtClean="0"/>
              <a:t>It is a pound of coal turned into a one carat diamond.</a:t>
            </a:r>
          </a:p>
          <a:p>
            <a:r>
              <a:rPr lang="en-US" sz="3600" dirty="0" smtClean="0"/>
              <a:t>It is a chocolate cake turned into fudge.</a:t>
            </a:r>
          </a:p>
          <a:p>
            <a:r>
              <a:rPr lang="en-US" sz="3600" dirty="0" smtClean="0"/>
              <a:t>It is the feeling you get that her words don’t match her eyes.</a:t>
            </a:r>
            <a:endParaRPr lang="en-US" sz="3600" dirty="0"/>
          </a:p>
        </p:txBody>
      </p:sp>
    </p:spTree>
    <p:extLst>
      <p:ext uri="{BB962C8B-B14F-4D97-AF65-F5344CB8AC3E}">
        <p14:creationId xmlns:p14="http://schemas.microsoft.com/office/powerpoint/2010/main" val="1364976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599" y="0"/>
            <a:ext cx="10296659" cy="6857999"/>
          </a:xfrm>
        </p:spPr>
        <p:txBody>
          <a:bodyPr/>
          <a:lstStyle/>
          <a:p>
            <a:pPr marL="0" indent="0" algn="ctr">
              <a:buNone/>
            </a:pPr>
            <a:r>
              <a:rPr lang="en-US" sz="2800" b="1" dirty="0" smtClean="0">
                <a:solidFill>
                  <a:schemeClr val="tx1"/>
                </a:solidFill>
              </a:rPr>
              <a:t>TIPS FOR READING POETRY</a:t>
            </a:r>
          </a:p>
          <a:p>
            <a:pPr marL="0" indent="0" algn="ctr">
              <a:buNone/>
            </a:pPr>
            <a:endParaRPr lang="en-US" sz="2800" dirty="0">
              <a:solidFill>
                <a:schemeClr val="tx1"/>
              </a:solidFill>
            </a:endParaRPr>
          </a:p>
          <a:p>
            <a:pPr marL="342900" indent="-342900">
              <a:buAutoNum type="arabicPeriod"/>
            </a:pPr>
            <a:r>
              <a:rPr lang="en-US" sz="2400" dirty="0"/>
              <a:t>Expect to read the poem several </a:t>
            </a:r>
            <a:r>
              <a:rPr lang="en-US" sz="2400" dirty="0" smtClean="0"/>
              <a:t>times.</a:t>
            </a:r>
          </a:p>
          <a:p>
            <a:pPr marL="0" indent="0">
              <a:buNone/>
            </a:pPr>
            <a:endParaRPr lang="en-US" sz="2400" dirty="0" smtClean="0"/>
          </a:p>
          <a:p>
            <a:pPr marL="0" indent="0">
              <a:buNone/>
            </a:pPr>
            <a:r>
              <a:rPr lang="en-US" sz="2400" dirty="0" smtClean="0"/>
              <a:t>2. Read </a:t>
            </a:r>
            <a:r>
              <a:rPr lang="en-US" sz="2400" dirty="0"/>
              <a:t>the poem aloud, or listen to someone else read it</a:t>
            </a:r>
            <a:r>
              <a:rPr lang="en-US" sz="2400" dirty="0" smtClean="0"/>
              <a:t>.</a:t>
            </a:r>
            <a:endParaRPr lang="en-US" sz="2400" dirty="0"/>
          </a:p>
          <a:p>
            <a:pPr marL="0" indent="0">
              <a:buNone/>
            </a:pPr>
            <a:endParaRPr lang="en-US" sz="2400" dirty="0" smtClean="0"/>
          </a:p>
          <a:p>
            <a:pPr marL="457200" indent="-457200">
              <a:buAutoNum type="arabicPeriod" startAt="3"/>
            </a:pPr>
            <a:r>
              <a:rPr lang="en-US" sz="2400" dirty="0" smtClean="0"/>
              <a:t>Be </a:t>
            </a:r>
            <a:r>
              <a:rPr lang="en-US" sz="2400" dirty="0"/>
              <a:t>open to the fact it can have more than one meaning </a:t>
            </a:r>
            <a:r>
              <a:rPr lang="en-US" sz="2400" dirty="0" smtClean="0"/>
              <a:t>/ translation        overall</a:t>
            </a:r>
            <a:r>
              <a:rPr lang="en-US" sz="2400" dirty="0"/>
              <a:t>, or that the meaning can shift across the </a:t>
            </a:r>
            <a:r>
              <a:rPr lang="en-US" sz="2400" dirty="0" smtClean="0"/>
              <a:t>poem.</a:t>
            </a:r>
            <a:endParaRPr lang="en-US" sz="2400" dirty="0"/>
          </a:p>
          <a:p>
            <a:pPr marL="0" indent="0">
              <a:buNone/>
            </a:pPr>
            <a:r>
              <a:rPr lang="en-US" sz="2400" dirty="0"/>
              <a:t>     </a:t>
            </a:r>
            <a:r>
              <a:rPr lang="en-US" sz="2400" dirty="0" smtClean="0"/>
              <a:t>-People </a:t>
            </a:r>
            <a:r>
              <a:rPr lang="en-US" sz="2400" dirty="0"/>
              <a:t>are conflicted and contradictory, </a:t>
            </a:r>
            <a:r>
              <a:rPr lang="en-US" sz="2400" dirty="0" smtClean="0"/>
              <a:t>so </a:t>
            </a:r>
            <a:r>
              <a:rPr lang="en-US" sz="2400" dirty="0"/>
              <a:t>poets may be representing </a:t>
            </a:r>
            <a:r>
              <a:rPr lang="en-US" sz="2400" dirty="0" smtClean="0"/>
              <a:t>that.</a:t>
            </a:r>
            <a:endParaRPr lang="en-US" sz="2400" dirty="0"/>
          </a:p>
          <a:p>
            <a:pPr marL="0" indent="0">
              <a:buNone/>
            </a:pPr>
            <a:endParaRPr lang="en-US" sz="2400" dirty="0" smtClean="0"/>
          </a:p>
          <a:p>
            <a:pPr marL="0" indent="0">
              <a:buNone/>
            </a:pPr>
            <a:r>
              <a:rPr lang="en-US" sz="2400" b="1" dirty="0" smtClean="0"/>
              <a:t>4. Look </a:t>
            </a:r>
            <a:r>
              <a:rPr lang="en-US" sz="2400" b="1" dirty="0"/>
              <a:t>for specific words and lines to </a:t>
            </a:r>
            <a:r>
              <a:rPr lang="en-US" sz="2400" b="1" dirty="0" smtClean="0"/>
              <a:t>justify your interpretation!</a:t>
            </a:r>
          </a:p>
          <a:p>
            <a:pPr marL="0" indent="0">
              <a:buNone/>
            </a:pPr>
            <a:endParaRPr lang="en-US" sz="2400" dirty="0" smtClean="0"/>
          </a:p>
          <a:p>
            <a:pPr marL="0" indent="0">
              <a:buNone/>
            </a:pPr>
            <a:r>
              <a:rPr lang="en-US" sz="2400" dirty="0" smtClean="0"/>
              <a:t>5.  Look up words you don’t understand ; every word counts in a poem.</a:t>
            </a:r>
          </a:p>
          <a:p>
            <a:endParaRPr lang="en-US" sz="2400" dirty="0"/>
          </a:p>
        </p:txBody>
      </p:sp>
    </p:spTree>
    <p:extLst>
      <p:ext uri="{BB962C8B-B14F-4D97-AF65-F5344CB8AC3E}">
        <p14:creationId xmlns:p14="http://schemas.microsoft.com/office/powerpoint/2010/main" val="2163789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189" y="386366"/>
            <a:ext cx="10934163" cy="6156102"/>
          </a:xfrm>
        </p:spPr>
        <p:txBody>
          <a:bodyPr>
            <a:normAutofit/>
          </a:bodyPr>
          <a:lstStyle/>
          <a:p>
            <a:pPr marL="0" indent="0">
              <a:buNone/>
            </a:pPr>
            <a:r>
              <a:rPr lang="en-US" sz="2400" b="1" dirty="0" smtClean="0"/>
              <a:t>6.  Sometimes </a:t>
            </a:r>
            <a:r>
              <a:rPr lang="en-US" sz="2400" b="1" dirty="0" smtClean="0"/>
              <a:t>the context will help you see the literary device being </a:t>
            </a:r>
            <a:r>
              <a:rPr lang="en-US" sz="2400" b="1" dirty="0" smtClean="0"/>
              <a:t>   </a:t>
            </a:r>
          </a:p>
          <a:p>
            <a:pPr marL="0" indent="0">
              <a:buNone/>
            </a:pPr>
            <a:r>
              <a:rPr lang="en-US" sz="2400" b="1" dirty="0"/>
              <a:t> </a:t>
            </a:r>
            <a:r>
              <a:rPr lang="en-US" sz="2400" b="1" dirty="0" smtClean="0"/>
              <a:t>      </a:t>
            </a:r>
            <a:r>
              <a:rPr lang="en-US" sz="2400" b="1" dirty="0" smtClean="0"/>
              <a:t>used</a:t>
            </a:r>
            <a:r>
              <a:rPr lang="en-US" sz="2400" b="1" dirty="0" smtClean="0"/>
              <a:t>.</a:t>
            </a:r>
          </a:p>
          <a:p>
            <a:pPr marL="0" indent="0">
              <a:buNone/>
            </a:pPr>
            <a:r>
              <a:rPr lang="en-US" sz="2400" dirty="0" smtClean="0"/>
              <a:t>	-</a:t>
            </a:r>
            <a:r>
              <a:rPr lang="en-US" sz="2400" dirty="0" smtClean="0"/>
              <a:t>If the reference is one you do not understand, look at how it is being used.</a:t>
            </a:r>
          </a:p>
          <a:p>
            <a:pPr marL="530352" lvl="1" indent="0">
              <a:buNone/>
            </a:pPr>
            <a:r>
              <a:rPr lang="en-US" sz="2400" dirty="0" smtClean="0"/>
              <a:t> How </a:t>
            </a:r>
            <a:r>
              <a:rPr lang="en-US" sz="2400" dirty="0" smtClean="0"/>
              <a:t>does the word/phrase/image fit with what the rest of the poem says to me?</a:t>
            </a:r>
          </a:p>
          <a:p>
            <a:pPr marL="0" indent="0">
              <a:buNone/>
            </a:pPr>
            <a:endParaRPr lang="en-US" sz="2400" dirty="0"/>
          </a:p>
          <a:p>
            <a:pPr marL="0" indent="0">
              <a:buNone/>
            </a:pPr>
            <a:r>
              <a:rPr lang="en-US" sz="2400" b="1" dirty="0" smtClean="0"/>
              <a:t>7.  Don’t </a:t>
            </a:r>
            <a:r>
              <a:rPr lang="en-US" sz="2400" b="1" dirty="0" smtClean="0"/>
              <a:t>dwell on one word!</a:t>
            </a:r>
          </a:p>
          <a:p>
            <a:pPr marL="0" indent="0">
              <a:buNone/>
            </a:pPr>
            <a:r>
              <a:rPr lang="en-US" sz="2400" dirty="0" smtClean="0"/>
              <a:t>	-</a:t>
            </a:r>
            <a:r>
              <a:rPr lang="en-US" sz="2400" dirty="0" smtClean="0"/>
              <a:t>You may not get every little reference in the poem.  Focus on what you </a:t>
            </a:r>
            <a:r>
              <a:rPr lang="en-US" sz="2400" dirty="0" smtClean="0"/>
              <a:t>DO 	understand</a:t>
            </a:r>
            <a:r>
              <a:rPr lang="en-US" sz="2400" dirty="0" smtClean="0"/>
              <a:t>.</a:t>
            </a:r>
          </a:p>
          <a:p>
            <a:pPr marL="0" indent="0">
              <a:buNone/>
            </a:pPr>
            <a:endParaRPr lang="en-US" sz="2400" dirty="0"/>
          </a:p>
          <a:p>
            <a:pPr marL="0" indent="0">
              <a:buNone/>
            </a:pPr>
            <a:r>
              <a:rPr lang="en-US" sz="2400" b="1" dirty="0" smtClean="0"/>
              <a:t>8.  Enjoy </a:t>
            </a:r>
            <a:r>
              <a:rPr lang="en-US" sz="2400" b="1" dirty="0" smtClean="0"/>
              <a:t>the poem!</a:t>
            </a:r>
          </a:p>
          <a:p>
            <a:pPr marL="0" indent="0">
              <a:buNone/>
            </a:pPr>
            <a:r>
              <a:rPr lang="en-US" sz="2400" dirty="0" smtClean="0"/>
              <a:t>	-</a:t>
            </a:r>
            <a:r>
              <a:rPr lang="en-US" sz="2400" dirty="0" smtClean="0"/>
              <a:t>Poets want to move you (to laughter, tears, anger, joy, etc...), make you </a:t>
            </a:r>
            <a:r>
              <a:rPr lang="en-US" sz="2400" dirty="0" smtClean="0"/>
              <a:t>	think</a:t>
            </a:r>
            <a:r>
              <a:rPr lang="en-US" sz="2400" dirty="0" smtClean="0"/>
              <a:t>, and let you enjoy the beauty of the complex.</a:t>
            </a:r>
          </a:p>
          <a:p>
            <a:pPr marL="0" indent="0" algn="ctr">
              <a:buNone/>
            </a:pPr>
            <a:endParaRPr lang="en-US" dirty="0" smtClean="0"/>
          </a:p>
        </p:txBody>
      </p:sp>
    </p:spTree>
    <p:extLst>
      <p:ext uri="{BB962C8B-B14F-4D97-AF65-F5344CB8AC3E}">
        <p14:creationId xmlns:p14="http://schemas.microsoft.com/office/powerpoint/2010/main" val="868930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 to Poetry” </a:t>
            </a:r>
            <a:r>
              <a:rPr lang="en-US" sz="3600" dirty="0" smtClean="0"/>
              <a:t>by Billy Collins</a:t>
            </a:r>
            <a:endParaRPr lang="en-US" dirty="0"/>
          </a:p>
        </p:txBody>
      </p:sp>
      <p:sp>
        <p:nvSpPr>
          <p:cNvPr id="3" name="Content Placeholder 2"/>
          <p:cNvSpPr>
            <a:spLocks noGrp="1"/>
          </p:cNvSpPr>
          <p:nvPr>
            <p:ph idx="1"/>
          </p:nvPr>
        </p:nvSpPr>
        <p:spPr>
          <a:xfrm>
            <a:off x="1371600" y="2285999"/>
            <a:ext cx="9601200" cy="4217831"/>
          </a:xfrm>
        </p:spPr>
        <p:txBody>
          <a:bodyPr>
            <a:normAutofit/>
          </a:bodyPr>
          <a:lstStyle/>
          <a:p>
            <a:r>
              <a:rPr lang="en-US" sz="2400" dirty="0" smtClean="0"/>
              <a:t>1.  Read the poem one time through.</a:t>
            </a:r>
          </a:p>
          <a:p>
            <a:r>
              <a:rPr lang="en-US" sz="2400" dirty="0" smtClean="0"/>
              <a:t>2.  As you read it for the second time, go verse by verse.  Beside each verse, write down the author’s message in your own words (summarize). </a:t>
            </a:r>
          </a:p>
          <a:p>
            <a:r>
              <a:rPr lang="en-US" sz="2400" dirty="0" smtClean="0"/>
              <a:t>3.  Read the poem a final time and summarize what your think the author’s main point is.  Why did he write this poem?</a:t>
            </a:r>
          </a:p>
          <a:p>
            <a:r>
              <a:rPr lang="en-US" sz="2400" dirty="0" smtClean="0"/>
              <a:t>4.  Who do you think the speaker of the poem is?  Who is the “they” he speaks of?</a:t>
            </a:r>
          </a:p>
          <a:p>
            <a:pPr marL="0" indent="0">
              <a:buNone/>
            </a:pPr>
            <a:r>
              <a:rPr lang="en-US" sz="2400" dirty="0"/>
              <a:t> </a:t>
            </a:r>
            <a:r>
              <a:rPr lang="en-US" sz="2400" dirty="0" smtClean="0"/>
              <a:t>          (There can be more than one answer!)</a:t>
            </a:r>
            <a:endParaRPr lang="en-US" sz="2400" dirty="0"/>
          </a:p>
        </p:txBody>
      </p:sp>
    </p:spTree>
    <p:extLst>
      <p:ext uri="{BB962C8B-B14F-4D97-AF65-F5344CB8AC3E}">
        <p14:creationId xmlns:p14="http://schemas.microsoft.com/office/powerpoint/2010/main" val="2566565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“Why Poetry” </a:t>
            </a:r>
            <a:r>
              <a:rPr lang="en-US" sz="3200" dirty="0" smtClean="0"/>
              <a:t>by Matthew </a:t>
            </a:r>
            <a:r>
              <a:rPr lang="en-US" sz="3200" dirty="0" err="1" smtClean="0"/>
              <a:t>Zapruder</a:t>
            </a:r>
            <a:endParaRPr lang="en-US" dirty="0"/>
          </a:p>
        </p:txBody>
      </p:sp>
      <p:sp>
        <p:nvSpPr>
          <p:cNvPr id="3" name="Content Placeholder 2"/>
          <p:cNvSpPr>
            <a:spLocks noGrp="1"/>
          </p:cNvSpPr>
          <p:nvPr>
            <p:ph idx="1"/>
          </p:nvPr>
        </p:nvSpPr>
        <p:spPr>
          <a:xfrm>
            <a:off x="1371600" y="2286000"/>
            <a:ext cx="9601200" cy="4320862"/>
          </a:xfrm>
        </p:spPr>
        <p:txBody>
          <a:bodyPr/>
          <a:lstStyle/>
          <a:p>
            <a:pPr marL="0" indent="0" algn="ctr">
              <a:buNone/>
            </a:pPr>
            <a:r>
              <a:rPr lang="en-US" sz="3600" dirty="0" smtClean="0"/>
              <a:t>The student sees</a:t>
            </a:r>
          </a:p>
          <a:p>
            <a:pPr marL="0" indent="0" algn="ctr">
              <a:buNone/>
            </a:pPr>
            <a:r>
              <a:rPr lang="en-US" sz="3600" dirty="0" smtClean="0"/>
              <a:t>Metaphors of tranquility </a:t>
            </a:r>
          </a:p>
          <a:p>
            <a:pPr marL="0" indent="0" algn="ctr">
              <a:buNone/>
            </a:pPr>
            <a:r>
              <a:rPr lang="en-US" sz="3600" dirty="0" smtClean="0"/>
              <a:t>Demolition derby detail</a:t>
            </a:r>
          </a:p>
          <a:p>
            <a:pPr marL="0" indent="0" algn="ctr">
              <a:buNone/>
            </a:pPr>
            <a:r>
              <a:rPr lang="en-US" sz="3600" dirty="0" smtClean="0"/>
              <a:t>Alliterative futility</a:t>
            </a:r>
          </a:p>
          <a:p>
            <a:pPr marL="0" indent="0" algn="ctr">
              <a:buNone/>
            </a:pPr>
            <a:r>
              <a:rPr lang="en-US" sz="3600" dirty="0" smtClean="0"/>
              <a:t>Fuming, “I may fail.” </a:t>
            </a:r>
          </a:p>
          <a:p>
            <a:pPr marL="0" indent="0" algn="ctr">
              <a:buNone/>
            </a:pPr>
            <a:r>
              <a:rPr lang="en-US" sz="3600" dirty="0" smtClean="0"/>
              <a:t>Why poetry?</a:t>
            </a:r>
          </a:p>
          <a:p>
            <a:pPr marL="0" indent="0">
              <a:buNone/>
            </a:pPr>
            <a:endParaRPr lang="en-US" dirty="0"/>
          </a:p>
        </p:txBody>
      </p:sp>
    </p:spTree>
    <p:extLst>
      <p:ext uri="{BB962C8B-B14F-4D97-AF65-F5344CB8AC3E}">
        <p14:creationId xmlns:p14="http://schemas.microsoft.com/office/powerpoint/2010/main" val="858181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0389" y="940158"/>
            <a:ext cx="9601200" cy="5576552"/>
          </a:xfrm>
        </p:spPr>
        <p:txBody>
          <a:bodyPr>
            <a:normAutofit/>
          </a:bodyPr>
          <a:lstStyle/>
          <a:p>
            <a:pPr marL="0" indent="0" algn="ctr">
              <a:buNone/>
            </a:pPr>
            <a:r>
              <a:rPr lang="en-US" sz="3600" dirty="0" smtClean="0"/>
              <a:t>The poet sees</a:t>
            </a:r>
          </a:p>
          <a:p>
            <a:pPr marL="0" indent="0" algn="ctr">
              <a:buNone/>
            </a:pPr>
            <a:r>
              <a:rPr lang="en-US" sz="3600" dirty="0" smtClean="0"/>
              <a:t>His muse aroused, his sleep</a:t>
            </a:r>
          </a:p>
          <a:p>
            <a:pPr marL="0" indent="0" algn="ctr">
              <a:buNone/>
            </a:pPr>
            <a:r>
              <a:rPr lang="en-US" sz="3600" dirty="0" smtClean="0"/>
              <a:t>Denied</a:t>
            </a:r>
          </a:p>
          <a:p>
            <a:pPr marL="0" indent="0" algn="ctr">
              <a:buNone/>
            </a:pPr>
            <a:r>
              <a:rPr lang="en-US" sz="3600" dirty="0" smtClean="0"/>
              <a:t>Three days, for one expression</a:t>
            </a:r>
          </a:p>
          <a:p>
            <a:pPr marL="0" indent="0" algn="ctr">
              <a:buNone/>
            </a:pPr>
            <a:r>
              <a:rPr lang="en-US" sz="3600" dirty="0" smtClean="0"/>
              <a:t>That tells of history, the heart</a:t>
            </a:r>
          </a:p>
          <a:p>
            <a:pPr marL="0" indent="0" algn="ctr">
              <a:buNone/>
            </a:pPr>
            <a:r>
              <a:rPr lang="en-US" sz="3600" dirty="0"/>
              <a:t> </a:t>
            </a:r>
            <a:r>
              <a:rPr lang="en-US" sz="3600" dirty="0" smtClean="0"/>
              <a:t> and pride</a:t>
            </a:r>
          </a:p>
          <a:p>
            <a:pPr marL="0" indent="0" algn="ctr">
              <a:buNone/>
            </a:pPr>
            <a:r>
              <a:rPr lang="en-US" sz="3600" dirty="0" smtClean="0"/>
              <a:t>Allowing readers its possession.</a:t>
            </a:r>
          </a:p>
          <a:p>
            <a:pPr marL="0" indent="0" algn="ctr">
              <a:buNone/>
            </a:pPr>
            <a:r>
              <a:rPr lang="en-US" sz="3600" dirty="0"/>
              <a:t> </a:t>
            </a:r>
            <a:r>
              <a:rPr lang="en-US" sz="3600" dirty="0" smtClean="0"/>
              <a:t>  Why poetry?</a:t>
            </a:r>
            <a:endParaRPr lang="en-US" sz="3600" dirty="0"/>
          </a:p>
        </p:txBody>
      </p:sp>
    </p:spTree>
    <p:extLst>
      <p:ext uri="{BB962C8B-B14F-4D97-AF65-F5344CB8AC3E}">
        <p14:creationId xmlns:p14="http://schemas.microsoft.com/office/powerpoint/2010/main" val="3156888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2997</TotalTime>
  <Words>1940</Words>
  <Application>Microsoft Office PowerPoint</Application>
  <PresentationFormat>Widescreen</PresentationFormat>
  <Paragraphs>298</Paragraphs>
  <Slides>30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Franklin Gothic Book</vt:lpstr>
      <vt:lpstr>Crop</vt:lpstr>
      <vt:lpstr>Why Read Poetry?</vt:lpstr>
      <vt:lpstr>Poetry connects people across different ages, ethnicities, economics, and time.</vt:lpstr>
      <vt:lpstr>Poems convey ideas through the following:</vt:lpstr>
      <vt:lpstr>     Some people ask, “Why does poetry       have to be so difficult?” </vt:lpstr>
      <vt:lpstr>PowerPoint Presentation</vt:lpstr>
      <vt:lpstr>PowerPoint Presentation</vt:lpstr>
      <vt:lpstr>“Introduction to Poetry” by Billy Collins</vt:lpstr>
      <vt:lpstr> “Why Poetry” by Matthew Zapruder</vt:lpstr>
      <vt:lpstr>PowerPoint Presentation</vt:lpstr>
      <vt:lpstr>PowerPoint Presentation</vt:lpstr>
      <vt:lpstr>PowerPoint Presentation</vt:lpstr>
      <vt:lpstr>PowerPoint Presentation</vt:lpstr>
      <vt:lpstr>Popular Types of Poetry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Repetition: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Read Poetry?</dc:title>
  <dc:creator>Gina Peat</dc:creator>
  <cp:lastModifiedBy>Gina Peat</cp:lastModifiedBy>
  <cp:revision>32</cp:revision>
  <cp:lastPrinted>2018-01-17T20:33:37Z</cp:lastPrinted>
  <dcterms:created xsi:type="dcterms:W3CDTF">2018-01-12T01:29:54Z</dcterms:created>
  <dcterms:modified xsi:type="dcterms:W3CDTF">2018-01-17T21:37:59Z</dcterms:modified>
</cp:coreProperties>
</file>